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36"/>
  </p:notesMasterIdLst>
  <p:sldIdLst>
    <p:sldId id="256" r:id="rId2"/>
    <p:sldId id="330" r:id="rId3"/>
    <p:sldId id="257" r:id="rId4"/>
    <p:sldId id="258" r:id="rId5"/>
    <p:sldId id="260" r:id="rId6"/>
    <p:sldId id="261" r:id="rId7"/>
    <p:sldId id="262" r:id="rId8"/>
    <p:sldId id="278" r:id="rId9"/>
    <p:sldId id="336" r:id="rId10"/>
    <p:sldId id="335" r:id="rId11"/>
    <p:sldId id="269" r:id="rId12"/>
    <p:sldId id="279" r:id="rId13"/>
    <p:sldId id="280" r:id="rId14"/>
    <p:sldId id="271" r:id="rId15"/>
    <p:sldId id="281" r:id="rId16"/>
    <p:sldId id="282" r:id="rId17"/>
    <p:sldId id="270" r:id="rId18"/>
    <p:sldId id="272" r:id="rId19"/>
    <p:sldId id="263" r:id="rId20"/>
    <p:sldId id="283" r:id="rId21"/>
    <p:sldId id="339" r:id="rId22"/>
    <p:sldId id="334" r:id="rId23"/>
    <p:sldId id="349" r:id="rId24"/>
    <p:sldId id="340" r:id="rId25"/>
    <p:sldId id="311" r:id="rId26"/>
    <p:sldId id="341" r:id="rId27"/>
    <p:sldId id="342" r:id="rId28"/>
    <p:sldId id="343" r:id="rId29"/>
    <p:sldId id="344" r:id="rId30"/>
    <p:sldId id="345" r:id="rId31"/>
    <p:sldId id="346" r:id="rId32"/>
    <p:sldId id="347" r:id="rId33"/>
    <p:sldId id="312" r:id="rId34"/>
    <p:sldId id="34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69" autoAdjust="0"/>
    <p:restoredTop sz="94660"/>
  </p:normalViewPr>
  <p:slideViewPr>
    <p:cSldViewPr snapToGrid="0">
      <p:cViewPr varScale="1">
        <p:scale>
          <a:sx n="86" d="100"/>
          <a:sy n="86" d="100"/>
        </p:scale>
        <p:origin x="562"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FFE870-12CD-4B9C-986D-CF2FEE9709B1}" type="datetimeFigureOut">
              <a:rPr lang="en-IN" smtClean="0"/>
              <a:t>07-10-2021</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74D426-A1F4-4186-A938-8E0962F0DD2D}" type="slidenum">
              <a:rPr lang="en-IN" smtClean="0"/>
              <a:t>‹#›</a:t>
            </a:fld>
            <a:endParaRPr lang="en-IN"/>
          </a:p>
        </p:txBody>
      </p:sp>
    </p:spTree>
    <p:extLst>
      <p:ext uri="{BB962C8B-B14F-4D97-AF65-F5344CB8AC3E}">
        <p14:creationId xmlns:p14="http://schemas.microsoft.com/office/powerpoint/2010/main" val="3411092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0431">
              <a:defRPr sz="2400">
                <a:solidFill>
                  <a:schemeClr val="tx1"/>
                </a:solidFill>
                <a:latin typeface="Times New Roman" pitchFamily="28" charset="0"/>
              </a:defRPr>
            </a:lvl1pPr>
            <a:lvl2pPr marL="735892" indent="-283035" defTabSz="910431">
              <a:defRPr sz="2400">
                <a:solidFill>
                  <a:schemeClr val="tx1"/>
                </a:solidFill>
                <a:latin typeface="Times New Roman" pitchFamily="28" charset="0"/>
              </a:defRPr>
            </a:lvl2pPr>
            <a:lvl3pPr marL="1132142" indent="-226428" defTabSz="910431">
              <a:defRPr sz="2400">
                <a:solidFill>
                  <a:schemeClr val="tx1"/>
                </a:solidFill>
                <a:latin typeface="Times New Roman" pitchFamily="28" charset="0"/>
              </a:defRPr>
            </a:lvl3pPr>
            <a:lvl4pPr marL="1584998" indent="-226428" defTabSz="910431">
              <a:defRPr sz="2400">
                <a:solidFill>
                  <a:schemeClr val="tx1"/>
                </a:solidFill>
                <a:latin typeface="Times New Roman" pitchFamily="28" charset="0"/>
              </a:defRPr>
            </a:lvl4pPr>
            <a:lvl5pPr marL="2037855" indent="-226428" defTabSz="910431">
              <a:defRPr sz="2400">
                <a:solidFill>
                  <a:schemeClr val="tx1"/>
                </a:solidFill>
                <a:latin typeface="Times New Roman" pitchFamily="28" charset="0"/>
              </a:defRPr>
            </a:lvl5pPr>
            <a:lvl6pPr marL="2490711" indent="-226428" defTabSz="910431" eaLnBrk="0" fontAlgn="base" hangingPunct="0">
              <a:spcBef>
                <a:spcPct val="0"/>
              </a:spcBef>
              <a:spcAft>
                <a:spcPct val="0"/>
              </a:spcAft>
              <a:defRPr sz="2400">
                <a:solidFill>
                  <a:schemeClr val="tx1"/>
                </a:solidFill>
                <a:latin typeface="Times New Roman" pitchFamily="28" charset="0"/>
              </a:defRPr>
            </a:lvl6pPr>
            <a:lvl7pPr marL="2943568" indent="-226428" defTabSz="910431" eaLnBrk="0" fontAlgn="base" hangingPunct="0">
              <a:spcBef>
                <a:spcPct val="0"/>
              </a:spcBef>
              <a:spcAft>
                <a:spcPct val="0"/>
              </a:spcAft>
              <a:defRPr sz="2400">
                <a:solidFill>
                  <a:schemeClr val="tx1"/>
                </a:solidFill>
                <a:latin typeface="Times New Roman" pitchFamily="28" charset="0"/>
              </a:defRPr>
            </a:lvl7pPr>
            <a:lvl8pPr marL="3396425" indent="-226428" defTabSz="910431" eaLnBrk="0" fontAlgn="base" hangingPunct="0">
              <a:spcBef>
                <a:spcPct val="0"/>
              </a:spcBef>
              <a:spcAft>
                <a:spcPct val="0"/>
              </a:spcAft>
              <a:defRPr sz="2400">
                <a:solidFill>
                  <a:schemeClr val="tx1"/>
                </a:solidFill>
                <a:latin typeface="Times New Roman" pitchFamily="28" charset="0"/>
              </a:defRPr>
            </a:lvl8pPr>
            <a:lvl9pPr marL="3849281" indent="-226428" defTabSz="910431" eaLnBrk="0" fontAlgn="base" hangingPunct="0">
              <a:spcBef>
                <a:spcPct val="0"/>
              </a:spcBef>
              <a:spcAft>
                <a:spcPct val="0"/>
              </a:spcAft>
              <a:defRPr sz="2400">
                <a:solidFill>
                  <a:schemeClr val="tx1"/>
                </a:solidFill>
                <a:latin typeface="Times New Roman" pitchFamily="28" charset="0"/>
              </a:defRPr>
            </a:lvl9pPr>
          </a:lstStyle>
          <a:p>
            <a:fld id="{426B11D5-3F48-4553-B7EB-125645BFB731}" type="slidenum">
              <a:rPr lang="en-US" sz="1200"/>
              <a:pPr/>
              <a:t>22</a:t>
            </a:fld>
            <a:endParaRPr lang="en-US"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0431">
              <a:defRPr sz="2400">
                <a:solidFill>
                  <a:schemeClr val="tx1"/>
                </a:solidFill>
                <a:latin typeface="Times New Roman" pitchFamily="28" charset="0"/>
              </a:defRPr>
            </a:lvl1pPr>
            <a:lvl2pPr marL="735892" indent="-283035" defTabSz="910431">
              <a:defRPr sz="2400">
                <a:solidFill>
                  <a:schemeClr val="tx1"/>
                </a:solidFill>
                <a:latin typeface="Times New Roman" pitchFamily="28" charset="0"/>
              </a:defRPr>
            </a:lvl2pPr>
            <a:lvl3pPr marL="1132142" indent="-226428" defTabSz="910431">
              <a:defRPr sz="2400">
                <a:solidFill>
                  <a:schemeClr val="tx1"/>
                </a:solidFill>
                <a:latin typeface="Times New Roman" pitchFamily="28" charset="0"/>
              </a:defRPr>
            </a:lvl3pPr>
            <a:lvl4pPr marL="1584998" indent="-226428" defTabSz="910431">
              <a:defRPr sz="2400">
                <a:solidFill>
                  <a:schemeClr val="tx1"/>
                </a:solidFill>
                <a:latin typeface="Times New Roman" pitchFamily="28" charset="0"/>
              </a:defRPr>
            </a:lvl4pPr>
            <a:lvl5pPr marL="2037855" indent="-226428" defTabSz="910431">
              <a:defRPr sz="2400">
                <a:solidFill>
                  <a:schemeClr val="tx1"/>
                </a:solidFill>
                <a:latin typeface="Times New Roman" pitchFamily="28" charset="0"/>
              </a:defRPr>
            </a:lvl5pPr>
            <a:lvl6pPr marL="2490711" indent="-226428" defTabSz="910431" eaLnBrk="0" fontAlgn="base" hangingPunct="0">
              <a:spcBef>
                <a:spcPct val="0"/>
              </a:spcBef>
              <a:spcAft>
                <a:spcPct val="0"/>
              </a:spcAft>
              <a:defRPr sz="2400">
                <a:solidFill>
                  <a:schemeClr val="tx1"/>
                </a:solidFill>
                <a:latin typeface="Times New Roman" pitchFamily="28" charset="0"/>
              </a:defRPr>
            </a:lvl6pPr>
            <a:lvl7pPr marL="2943568" indent="-226428" defTabSz="910431" eaLnBrk="0" fontAlgn="base" hangingPunct="0">
              <a:spcBef>
                <a:spcPct val="0"/>
              </a:spcBef>
              <a:spcAft>
                <a:spcPct val="0"/>
              </a:spcAft>
              <a:defRPr sz="2400">
                <a:solidFill>
                  <a:schemeClr val="tx1"/>
                </a:solidFill>
                <a:latin typeface="Times New Roman" pitchFamily="28" charset="0"/>
              </a:defRPr>
            </a:lvl7pPr>
            <a:lvl8pPr marL="3396425" indent="-226428" defTabSz="910431" eaLnBrk="0" fontAlgn="base" hangingPunct="0">
              <a:spcBef>
                <a:spcPct val="0"/>
              </a:spcBef>
              <a:spcAft>
                <a:spcPct val="0"/>
              </a:spcAft>
              <a:defRPr sz="2400">
                <a:solidFill>
                  <a:schemeClr val="tx1"/>
                </a:solidFill>
                <a:latin typeface="Times New Roman" pitchFamily="28" charset="0"/>
              </a:defRPr>
            </a:lvl8pPr>
            <a:lvl9pPr marL="3849281" indent="-226428" defTabSz="910431" eaLnBrk="0" fontAlgn="base" hangingPunct="0">
              <a:spcBef>
                <a:spcPct val="0"/>
              </a:spcBef>
              <a:spcAft>
                <a:spcPct val="0"/>
              </a:spcAft>
              <a:defRPr sz="2400">
                <a:solidFill>
                  <a:schemeClr val="tx1"/>
                </a:solidFill>
                <a:latin typeface="Times New Roman" pitchFamily="28" charset="0"/>
              </a:defRPr>
            </a:lvl9pPr>
          </a:lstStyle>
          <a:p>
            <a:fld id="{426B11D5-3F48-4553-B7EB-125645BFB731}" type="slidenum">
              <a:rPr lang="en-US" sz="1200"/>
              <a:pPr/>
              <a:t>23</a:t>
            </a:fld>
            <a:endParaRPr lang="en-US" sz="12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5734A2-EEA7-4907-919F-6464D44C8BC4}" type="datetimeFigureOut">
              <a:rPr lang="en-IN" smtClean="0"/>
              <a:t>07-10-2021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D5760AC-7E1E-42D1-9E94-33978A51E19D}"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37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5734A2-EEA7-4907-919F-6464D44C8BC4}" type="datetimeFigureOut">
              <a:rPr lang="en-IN" smtClean="0"/>
              <a:t>07-10-2021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D5760AC-7E1E-42D1-9E94-33978A51E19D}" type="slidenum">
              <a:rPr lang="en-IN" smtClean="0"/>
              <a:t>‹#›</a:t>
            </a:fld>
            <a:endParaRPr lang="en-IN" dirty="0"/>
          </a:p>
        </p:txBody>
      </p:sp>
    </p:spTree>
    <p:extLst>
      <p:ext uri="{BB962C8B-B14F-4D97-AF65-F5344CB8AC3E}">
        <p14:creationId xmlns:p14="http://schemas.microsoft.com/office/powerpoint/2010/main" val="369444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5734A2-EEA7-4907-919F-6464D44C8BC4}" type="datetimeFigureOut">
              <a:rPr lang="en-IN" smtClean="0"/>
              <a:t>07-10-2021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D5760AC-7E1E-42D1-9E94-33978A51E19D}" type="slidenum">
              <a:rPr lang="en-IN" smtClean="0"/>
              <a:t>‹#›</a:t>
            </a:fld>
            <a:endParaRPr lang="en-IN" dirty="0"/>
          </a:p>
        </p:txBody>
      </p:sp>
    </p:spTree>
    <p:extLst>
      <p:ext uri="{BB962C8B-B14F-4D97-AF65-F5344CB8AC3E}">
        <p14:creationId xmlns:p14="http://schemas.microsoft.com/office/powerpoint/2010/main" val="3226764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5734A2-EEA7-4907-919F-6464D44C8BC4}" type="datetimeFigureOut">
              <a:rPr lang="en-IN" smtClean="0"/>
              <a:t>07-10-2021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D5760AC-7E1E-42D1-9E94-33978A51E19D}" type="slidenum">
              <a:rPr lang="en-IN" smtClean="0"/>
              <a:t>‹#›</a:t>
            </a:fld>
            <a:endParaRPr lang="en-IN" dirty="0"/>
          </a:p>
        </p:txBody>
      </p:sp>
    </p:spTree>
    <p:extLst>
      <p:ext uri="{BB962C8B-B14F-4D97-AF65-F5344CB8AC3E}">
        <p14:creationId xmlns:p14="http://schemas.microsoft.com/office/powerpoint/2010/main" val="1489566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5734A2-EEA7-4907-919F-6464D44C8BC4}" type="datetimeFigureOut">
              <a:rPr lang="en-IN" smtClean="0"/>
              <a:t>07-10-2021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D5760AC-7E1E-42D1-9E94-33978A51E19D}"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338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5734A2-EEA7-4907-919F-6464D44C8BC4}" type="datetimeFigureOut">
              <a:rPr lang="en-IN" smtClean="0"/>
              <a:t>07-10-2021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D5760AC-7E1E-42D1-9E94-33978A51E19D}" type="slidenum">
              <a:rPr lang="en-IN" smtClean="0"/>
              <a:t>‹#›</a:t>
            </a:fld>
            <a:endParaRPr lang="en-IN" dirty="0"/>
          </a:p>
        </p:txBody>
      </p:sp>
    </p:spTree>
    <p:extLst>
      <p:ext uri="{BB962C8B-B14F-4D97-AF65-F5344CB8AC3E}">
        <p14:creationId xmlns:p14="http://schemas.microsoft.com/office/powerpoint/2010/main" val="3707970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5734A2-EEA7-4907-919F-6464D44C8BC4}" type="datetimeFigureOut">
              <a:rPr lang="en-IN" smtClean="0"/>
              <a:t>07-10-2021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7D5760AC-7E1E-42D1-9E94-33978A51E19D}" type="slidenum">
              <a:rPr lang="en-IN" smtClean="0"/>
              <a:t>‹#›</a:t>
            </a:fld>
            <a:endParaRPr lang="en-IN" dirty="0"/>
          </a:p>
        </p:txBody>
      </p:sp>
    </p:spTree>
    <p:extLst>
      <p:ext uri="{BB962C8B-B14F-4D97-AF65-F5344CB8AC3E}">
        <p14:creationId xmlns:p14="http://schemas.microsoft.com/office/powerpoint/2010/main" val="264062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5734A2-EEA7-4907-919F-6464D44C8BC4}" type="datetimeFigureOut">
              <a:rPr lang="en-IN" smtClean="0"/>
              <a:t>07-10-2021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7D5760AC-7E1E-42D1-9E94-33978A51E19D}" type="slidenum">
              <a:rPr lang="en-IN" smtClean="0"/>
              <a:t>‹#›</a:t>
            </a:fld>
            <a:endParaRPr lang="en-IN" dirty="0"/>
          </a:p>
        </p:txBody>
      </p:sp>
    </p:spTree>
    <p:extLst>
      <p:ext uri="{BB962C8B-B14F-4D97-AF65-F5344CB8AC3E}">
        <p14:creationId xmlns:p14="http://schemas.microsoft.com/office/powerpoint/2010/main" val="3589885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D5734A2-EEA7-4907-919F-6464D44C8BC4}" type="datetimeFigureOut">
              <a:rPr lang="en-IN" smtClean="0"/>
              <a:t>07-10-2021</a:t>
            </a:fld>
            <a:endParaRPr lang="en-IN"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dirty="0"/>
          </a:p>
        </p:txBody>
      </p:sp>
      <p:sp>
        <p:nvSpPr>
          <p:cNvPr id="9" name="Slide Number Placeholder 8"/>
          <p:cNvSpPr>
            <a:spLocks noGrp="1"/>
          </p:cNvSpPr>
          <p:nvPr>
            <p:ph type="sldNum" sz="quarter" idx="12"/>
          </p:nvPr>
        </p:nvSpPr>
        <p:spPr/>
        <p:txBody>
          <a:bodyPr/>
          <a:lstStyle/>
          <a:p>
            <a:fld id="{7D5760AC-7E1E-42D1-9E94-33978A51E19D}" type="slidenum">
              <a:rPr lang="en-IN" smtClean="0"/>
              <a:t>‹#›</a:t>
            </a:fld>
            <a:endParaRPr lang="en-IN" dirty="0"/>
          </a:p>
        </p:txBody>
      </p:sp>
    </p:spTree>
    <p:extLst>
      <p:ext uri="{BB962C8B-B14F-4D97-AF65-F5344CB8AC3E}">
        <p14:creationId xmlns:p14="http://schemas.microsoft.com/office/powerpoint/2010/main" val="1062249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D5734A2-EEA7-4907-919F-6464D44C8BC4}" type="datetimeFigureOut">
              <a:rPr lang="en-IN" smtClean="0"/>
              <a:t>07-10-2021</a:t>
            </a:fld>
            <a:endParaRPr lang="en-IN"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D5760AC-7E1E-42D1-9E94-33978A51E19D}" type="slidenum">
              <a:rPr lang="en-IN" smtClean="0"/>
              <a:t>‹#›</a:t>
            </a:fld>
            <a:endParaRPr lang="en-IN" dirty="0"/>
          </a:p>
        </p:txBody>
      </p:sp>
    </p:spTree>
    <p:extLst>
      <p:ext uri="{BB962C8B-B14F-4D97-AF65-F5344CB8AC3E}">
        <p14:creationId xmlns:p14="http://schemas.microsoft.com/office/powerpoint/2010/main" val="966440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5734A2-EEA7-4907-919F-6464D44C8BC4}" type="datetimeFigureOut">
              <a:rPr lang="en-IN" smtClean="0"/>
              <a:t>07-10-2021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D5760AC-7E1E-42D1-9E94-33978A51E19D}" type="slidenum">
              <a:rPr lang="en-IN" smtClean="0"/>
              <a:t>‹#›</a:t>
            </a:fld>
            <a:endParaRPr lang="en-IN" dirty="0"/>
          </a:p>
        </p:txBody>
      </p:sp>
    </p:spTree>
    <p:extLst>
      <p:ext uri="{BB962C8B-B14F-4D97-AF65-F5344CB8AC3E}">
        <p14:creationId xmlns:p14="http://schemas.microsoft.com/office/powerpoint/2010/main" val="3105582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D5734A2-EEA7-4907-919F-6464D44C8BC4}" type="datetimeFigureOut">
              <a:rPr lang="en-IN" smtClean="0"/>
              <a:t>07-10-2021</a:t>
            </a:fld>
            <a:endParaRPr lang="en-IN"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D5760AC-7E1E-42D1-9E94-33978A51E19D}" type="slidenum">
              <a:rPr lang="en-IN" smtClean="0"/>
              <a:t>‹#›</a:t>
            </a:fld>
            <a:endParaRPr lang="en-IN"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15374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emf"/><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FC1C9-EBB9-4788-B77B-99686DB51D6B}"/>
              </a:ext>
            </a:extLst>
          </p:cNvPr>
          <p:cNvSpPr>
            <a:spLocks noGrp="1"/>
          </p:cNvSpPr>
          <p:nvPr>
            <p:ph type="ctrTitle"/>
          </p:nvPr>
        </p:nvSpPr>
        <p:spPr/>
        <p:txBody>
          <a:bodyPr/>
          <a:lstStyle/>
          <a:p>
            <a:r>
              <a:rPr lang="en-IN" dirty="0"/>
              <a:t>Neural Networks</a:t>
            </a:r>
          </a:p>
        </p:txBody>
      </p:sp>
      <p:sp>
        <p:nvSpPr>
          <p:cNvPr id="3" name="Subtitle 2">
            <a:extLst>
              <a:ext uri="{FF2B5EF4-FFF2-40B4-BE49-F238E27FC236}">
                <a16:creationId xmlns:a16="http://schemas.microsoft.com/office/drawing/2014/main" id="{2E5C0149-5F61-4985-8291-7F1AC6315E4A}"/>
              </a:ext>
            </a:extLst>
          </p:cNvPr>
          <p:cNvSpPr>
            <a:spLocks noGrp="1"/>
          </p:cNvSpPr>
          <p:nvPr>
            <p:ph type="subTitle" idx="1"/>
          </p:nvPr>
        </p:nvSpPr>
        <p:spPr>
          <a:xfrm>
            <a:off x="1097280" y="4387636"/>
            <a:ext cx="10058400" cy="1143000"/>
          </a:xfrm>
        </p:spPr>
        <p:txBody>
          <a:bodyPr>
            <a:normAutofit/>
          </a:bodyPr>
          <a:lstStyle/>
          <a:p>
            <a:endParaRPr lang="en-IN" dirty="0"/>
          </a:p>
        </p:txBody>
      </p:sp>
      <p:pic>
        <p:nvPicPr>
          <p:cNvPr id="4" name="Picture 3">
            <a:extLst>
              <a:ext uri="{FF2B5EF4-FFF2-40B4-BE49-F238E27FC236}">
                <a16:creationId xmlns:a16="http://schemas.microsoft.com/office/drawing/2014/main" id="{52F8A138-EAA0-4E2A-B04B-725E9AF9361D}"/>
              </a:ext>
            </a:extLst>
          </p:cNvPr>
          <p:cNvPicPr>
            <a:picLocks noChangeAspect="1"/>
          </p:cNvPicPr>
          <p:nvPr/>
        </p:nvPicPr>
        <p:blipFill>
          <a:blip r:embed="rId2"/>
          <a:stretch>
            <a:fillRect/>
          </a:stretch>
        </p:blipFill>
        <p:spPr>
          <a:xfrm>
            <a:off x="11132353" y="0"/>
            <a:ext cx="1006542" cy="1006542"/>
          </a:xfrm>
          <a:prstGeom prst="rect">
            <a:avLst/>
          </a:prstGeom>
        </p:spPr>
      </p:pic>
    </p:spTree>
    <p:extLst>
      <p:ext uri="{BB962C8B-B14F-4D97-AF65-F5344CB8AC3E}">
        <p14:creationId xmlns:p14="http://schemas.microsoft.com/office/powerpoint/2010/main" val="24004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A3DF-1AA9-41EB-B9D9-5A86F4AB19A8}"/>
              </a:ext>
            </a:extLst>
          </p:cNvPr>
          <p:cNvSpPr>
            <a:spLocks noGrp="1"/>
          </p:cNvSpPr>
          <p:nvPr>
            <p:ph type="title"/>
          </p:nvPr>
        </p:nvSpPr>
        <p:spPr/>
        <p:txBody>
          <a:bodyPr>
            <a:normAutofit/>
          </a:bodyPr>
          <a:lstStyle/>
          <a:p>
            <a:r>
              <a:rPr lang="en-IN" dirty="0"/>
              <a:t>An artificial neuron is based on the same principle </a:t>
            </a:r>
          </a:p>
        </p:txBody>
      </p:sp>
      <p:sp>
        <p:nvSpPr>
          <p:cNvPr id="3" name="Rectangle 2"/>
          <p:cNvSpPr/>
          <p:nvPr/>
        </p:nvSpPr>
        <p:spPr>
          <a:xfrm>
            <a:off x="4841631" y="2989385"/>
            <a:ext cx="2766646" cy="1043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Processor</a:t>
            </a:r>
            <a:endParaRPr lang="en-IN" sz="3200" dirty="0"/>
          </a:p>
        </p:txBody>
      </p:sp>
      <p:cxnSp>
        <p:nvCxnSpPr>
          <p:cNvPr id="5" name="Straight Arrow Connector 4"/>
          <p:cNvCxnSpPr/>
          <p:nvPr/>
        </p:nvCxnSpPr>
        <p:spPr>
          <a:xfrm>
            <a:off x="3153508" y="2602523"/>
            <a:ext cx="1688123" cy="66821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flipV="1">
            <a:off x="3024554" y="3481753"/>
            <a:ext cx="1817077" cy="3282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a:off x="7608277" y="3493475"/>
            <a:ext cx="1582615"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1348154" y="3130062"/>
            <a:ext cx="684803" cy="369332"/>
          </a:xfrm>
          <a:prstGeom prst="rect">
            <a:avLst/>
          </a:prstGeom>
          <a:noFill/>
        </p:spPr>
        <p:txBody>
          <a:bodyPr wrap="none" rtlCol="0">
            <a:spAutoFit/>
          </a:bodyPr>
          <a:lstStyle/>
          <a:p>
            <a:r>
              <a:rPr lang="en-US" dirty="0"/>
              <a:t>Input</a:t>
            </a:r>
            <a:endParaRPr lang="en-IN" dirty="0"/>
          </a:p>
        </p:txBody>
      </p:sp>
      <p:sp>
        <p:nvSpPr>
          <p:cNvPr id="16" name="TextBox 15"/>
          <p:cNvSpPr txBox="1"/>
          <p:nvPr/>
        </p:nvSpPr>
        <p:spPr>
          <a:xfrm>
            <a:off x="9195757" y="3326395"/>
            <a:ext cx="856325" cy="369332"/>
          </a:xfrm>
          <a:prstGeom prst="rect">
            <a:avLst/>
          </a:prstGeom>
          <a:noFill/>
        </p:spPr>
        <p:txBody>
          <a:bodyPr wrap="none" rtlCol="0">
            <a:spAutoFit/>
          </a:bodyPr>
          <a:lstStyle/>
          <a:p>
            <a:r>
              <a:rPr lang="en-US" dirty="0"/>
              <a:t>Output</a:t>
            </a:r>
            <a:endParaRPr lang="en-IN" dirty="0"/>
          </a:p>
        </p:txBody>
      </p:sp>
      <p:sp>
        <p:nvSpPr>
          <p:cNvPr id="17" name="TextBox 16"/>
          <p:cNvSpPr txBox="1"/>
          <p:nvPr/>
        </p:nvSpPr>
        <p:spPr>
          <a:xfrm>
            <a:off x="3436948" y="3226750"/>
            <a:ext cx="506870" cy="369332"/>
          </a:xfrm>
          <a:prstGeom prst="rect">
            <a:avLst/>
          </a:prstGeom>
          <a:noFill/>
        </p:spPr>
        <p:txBody>
          <a:bodyPr wrap="none" rtlCol="0">
            <a:spAutoFit/>
          </a:bodyPr>
          <a:lstStyle/>
          <a:p>
            <a:r>
              <a:rPr lang="en-US" dirty="0"/>
              <a:t>W2</a:t>
            </a:r>
            <a:endParaRPr lang="en-IN" dirty="0"/>
          </a:p>
        </p:txBody>
      </p:sp>
      <p:sp>
        <p:nvSpPr>
          <p:cNvPr id="18" name="TextBox 17"/>
          <p:cNvSpPr txBox="1"/>
          <p:nvPr/>
        </p:nvSpPr>
        <p:spPr>
          <a:xfrm>
            <a:off x="3731367" y="2496959"/>
            <a:ext cx="532403" cy="369332"/>
          </a:xfrm>
          <a:prstGeom prst="rect">
            <a:avLst/>
          </a:prstGeom>
          <a:noFill/>
        </p:spPr>
        <p:txBody>
          <a:bodyPr wrap="square" rtlCol="0">
            <a:spAutoFit/>
          </a:bodyPr>
          <a:lstStyle/>
          <a:p>
            <a:r>
              <a:rPr lang="en-US" dirty="0"/>
              <a:t>W1</a:t>
            </a:r>
            <a:endParaRPr lang="en-IN" dirty="0"/>
          </a:p>
        </p:txBody>
      </p:sp>
    </p:spTree>
    <p:extLst>
      <p:ext uri="{BB962C8B-B14F-4D97-AF65-F5344CB8AC3E}">
        <p14:creationId xmlns:p14="http://schemas.microsoft.com/office/powerpoint/2010/main" val="3635099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4E81-33FC-4902-A579-F5DB659D5AF0}"/>
              </a:ext>
            </a:extLst>
          </p:cNvPr>
          <p:cNvSpPr>
            <a:spLocks noGrp="1"/>
          </p:cNvSpPr>
          <p:nvPr>
            <p:ph type="ctrTitle"/>
          </p:nvPr>
        </p:nvSpPr>
        <p:spPr/>
        <p:txBody>
          <a:bodyPr/>
          <a:lstStyle/>
          <a:p>
            <a:r>
              <a:rPr lang="en-IN" dirty="0"/>
              <a:t>History of Artificial Neuron</a:t>
            </a:r>
          </a:p>
        </p:txBody>
      </p:sp>
    </p:spTree>
    <p:extLst>
      <p:ext uri="{BB962C8B-B14F-4D97-AF65-F5344CB8AC3E}">
        <p14:creationId xmlns:p14="http://schemas.microsoft.com/office/powerpoint/2010/main" val="1728281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D4593-06DB-4F39-9484-0C9DBCD75AF1}"/>
              </a:ext>
            </a:extLst>
          </p:cNvPr>
          <p:cNvSpPr>
            <a:spLocks noGrp="1"/>
          </p:cNvSpPr>
          <p:nvPr>
            <p:ph type="title"/>
          </p:nvPr>
        </p:nvSpPr>
        <p:spPr/>
        <p:txBody>
          <a:bodyPr/>
          <a:lstStyle/>
          <a:p>
            <a:r>
              <a:rPr lang="en-IN" dirty="0"/>
              <a:t>McCulloch-Pitt neuron</a:t>
            </a:r>
          </a:p>
        </p:txBody>
      </p:sp>
      <p:pic>
        <p:nvPicPr>
          <p:cNvPr id="5" name="Content Placeholder 4">
            <a:extLst>
              <a:ext uri="{FF2B5EF4-FFF2-40B4-BE49-F238E27FC236}">
                <a16:creationId xmlns:a16="http://schemas.microsoft.com/office/drawing/2014/main" id="{7287555C-0186-4E8A-AAC9-EBDD9B70EA8A}"/>
              </a:ext>
            </a:extLst>
          </p:cNvPr>
          <p:cNvPicPr>
            <a:picLocks noGrp="1" noChangeAspect="1"/>
          </p:cNvPicPr>
          <p:nvPr>
            <p:ph sz="half" idx="1"/>
          </p:nvPr>
        </p:nvPicPr>
        <p:blipFill>
          <a:blip r:embed="rId2"/>
          <a:stretch>
            <a:fillRect/>
          </a:stretch>
        </p:blipFill>
        <p:spPr>
          <a:xfrm>
            <a:off x="811196" y="2167585"/>
            <a:ext cx="3886200" cy="3514725"/>
          </a:xfrm>
          <a:prstGeom prst="rect">
            <a:avLst/>
          </a:prstGeom>
        </p:spPr>
      </p:pic>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6025F93-A796-4605-9B39-038CAE9E4AD7}"/>
                  </a:ext>
                </a:extLst>
              </p:cNvPr>
              <p:cNvSpPr>
                <a:spLocks noGrp="1"/>
              </p:cNvSpPr>
              <p:nvPr>
                <p:ph sz="half" idx="2"/>
              </p:nvPr>
            </p:nvSpPr>
            <p:spPr>
              <a:xfrm>
                <a:off x="4697396" y="1935331"/>
                <a:ext cx="6458283" cy="4241631"/>
              </a:xfrm>
            </p:spPr>
            <p:txBody>
              <a:bodyPr>
                <a:normAutofit fontScale="92500" lnSpcReduction="10000"/>
              </a:bodyPr>
              <a:lstStyle/>
              <a:p>
                <a:pPr>
                  <a:buFont typeface="Arial" panose="020B0604020202020204" pitchFamily="34" charset="0"/>
                  <a:buChar char="•"/>
                </a:pPr>
                <a:r>
                  <a:rPr lang="en-IN" dirty="0"/>
                  <a:t>McCulloch( neuroscientist) and Pitts (logician) proposed a highly simplified computational model of the neuron (1943).</a:t>
                </a:r>
              </a:p>
              <a:p>
                <a:pPr>
                  <a:buFont typeface="Arial" panose="020B0604020202020204" pitchFamily="34" charset="0"/>
                  <a:buChar char="•"/>
                </a:pPr>
                <a:r>
                  <a:rPr lang="en-IN" i="1" dirty="0"/>
                  <a:t>g</a:t>
                </a:r>
                <a:r>
                  <a:rPr lang="en-IN" dirty="0"/>
                  <a:t> aggregates the inputs </a:t>
                </a:r>
              </a:p>
              <a:p>
                <a:pPr>
                  <a:buFont typeface="Arial" panose="020B0604020202020204" pitchFamily="34" charset="0"/>
                  <a:buChar char="•"/>
                </a:pPr>
                <a:r>
                  <a:rPr lang="en-IN" dirty="0"/>
                  <a:t>Function </a:t>
                </a:r>
                <a:r>
                  <a:rPr lang="en-IN" i="1" dirty="0"/>
                  <a:t>f</a:t>
                </a:r>
                <a:r>
                  <a:rPr lang="en-IN" dirty="0"/>
                  <a:t> takes a decision based in this aggregation</a:t>
                </a:r>
              </a:p>
              <a:p>
                <a:pPr>
                  <a:buFont typeface="Arial" panose="020B0604020202020204" pitchFamily="34" charset="0"/>
                  <a:buChar char="•"/>
                </a:pPr>
                <a:r>
                  <a:rPr lang="en-IN" dirty="0"/>
                  <a:t>The inputs can be excitatory or inhibitory</a:t>
                </a:r>
              </a:p>
              <a:p>
                <a:pPr>
                  <a:buFont typeface="Arial" panose="020B0604020202020204" pitchFamily="34" charset="0"/>
                  <a:buChar char="•"/>
                </a:pPr>
                <a:r>
                  <a:rPr lang="en-IN" i="1" dirty="0">
                    <a:latin typeface="Book Antiqua" panose="02040602050305030304" pitchFamily="18" charset="0"/>
                  </a:rPr>
                  <a:t>y</a:t>
                </a:r>
                <a:r>
                  <a:rPr lang="en-IN" dirty="0"/>
                  <a:t>=0 if any </a:t>
                </a:r>
                <a:r>
                  <a:rPr lang="en-IN" i="1" dirty="0">
                    <a:latin typeface="Book Antiqua" panose="02040602050305030304" pitchFamily="18" charset="0"/>
                  </a:rPr>
                  <a:t>x</a:t>
                </a:r>
                <a:r>
                  <a:rPr lang="en-IN" i="1" baseline="-25000" dirty="0"/>
                  <a:t>i</a:t>
                </a:r>
                <a:r>
                  <a:rPr lang="en-IN" i="1" dirty="0"/>
                  <a:t> </a:t>
                </a:r>
                <a:r>
                  <a:rPr lang="en-IN" dirty="0"/>
                  <a:t>is inhibitory, else</a:t>
                </a:r>
              </a:p>
              <a:p>
                <a:pPr lvl="3">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endParaRPr lang="en-IN" dirty="0"/>
              </a:p>
              <a:p>
                <a:pPr>
                  <a:buFont typeface="Arial" panose="020B0604020202020204" pitchFamily="34" charset="0"/>
                  <a:buChar char="•"/>
                </a:pPr>
                <a14:m>
                  <m:oMath xmlns:m="http://schemas.openxmlformats.org/officeDocument/2006/math">
                    <m:r>
                      <a:rPr lang="en-IN" i="1" smtClean="0">
                        <a:latin typeface="Cambria Math" panose="02040503050406030204" pitchFamily="18" charset="0"/>
                        <a:ea typeface="Cambria Math" panose="02040503050406030204" pitchFamily="18" charset="0"/>
                      </a:rPr>
                      <m:t>𝜃</m:t>
                    </m:r>
                    <m:r>
                      <a:rPr lang="en-IN" b="0" i="1" smtClean="0">
                        <a:latin typeface="Cambria Math" panose="02040503050406030204" pitchFamily="18" charset="0"/>
                        <a:ea typeface="Cambria Math" panose="02040503050406030204" pitchFamily="18" charset="0"/>
                      </a:rPr>
                      <m:t> </m:t>
                    </m:r>
                  </m:oMath>
                </a14:m>
                <a:r>
                  <a:rPr lang="en-IN" dirty="0"/>
                  <a:t>is called the thresholding parameter</a:t>
                </a:r>
              </a:p>
              <a:p>
                <a:endParaRPr lang="en-IN" dirty="0"/>
              </a:p>
            </p:txBody>
          </p:sp>
        </mc:Choice>
        <mc:Fallback xmlns="">
          <p:sp>
            <p:nvSpPr>
              <p:cNvPr id="4" name="Content Placeholder 3">
                <a:extLst>
                  <a:ext uri="{FF2B5EF4-FFF2-40B4-BE49-F238E27FC236}">
                    <a16:creationId xmlns:a16="http://schemas.microsoft.com/office/drawing/2014/main" id="{F6025F93-A796-4605-9B39-038CAE9E4AD7}"/>
                  </a:ext>
                </a:extLst>
              </p:cNvPr>
              <p:cNvSpPr>
                <a:spLocks noGrp="1" noRot="1" noChangeAspect="1" noMove="1" noResize="1" noEditPoints="1" noAdjustHandles="1" noChangeArrowheads="1" noChangeShapeType="1" noTextEdit="1"/>
              </p:cNvSpPr>
              <p:nvPr>
                <p:ph sz="half" idx="2"/>
              </p:nvPr>
            </p:nvSpPr>
            <p:spPr>
              <a:xfrm>
                <a:off x="4697396" y="1935331"/>
                <a:ext cx="6458283" cy="4241631"/>
              </a:xfrm>
              <a:blipFill>
                <a:blip r:embed="rId3"/>
                <a:stretch>
                  <a:fillRect l="-2172" t="-1868" r="-1794"/>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CC4A71D3-7880-4EEA-B5B2-278B22643D14}"/>
              </a:ext>
            </a:extLst>
          </p:cNvPr>
          <p:cNvPicPr>
            <a:picLocks noChangeAspect="1"/>
          </p:cNvPicPr>
          <p:nvPr/>
        </p:nvPicPr>
        <p:blipFill>
          <a:blip r:embed="rId4"/>
          <a:stretch>
            <a:fillRect/>
          </a:stretch>
        </p:blipFill>
        <p:spPr>
          <a:xfrm>
            <a:off x="5480528" y="4071825"/>
            <a:ext cx="3698983" cy="1384282"/>
          </a:xfrm>
          <a:prstGeom prst="rect">
            <a:avLst/>
          </a:prstGeom>
        </p:spPr>
      </p:pic>
    </p:spTree>
    <p:extLst>
      <p:ext uri="{BB962C8B-B14F-4D97-AF65-F5344CB8AC3E}">
        <p14:creationId xmlns:p14="http://schemas.microsoft.com/office/powerpoint/2010/main" val="2656821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596DE-1AEF-4342-8EC8-0FCFA6EEC9DD}"/>
              </a:ext>
            </a:extLst>
          </p:cNvPr>
          <p:cNvSpPr>
            <a:spLocks noGrp="1"/>
          </p:cNvSpPr>
          <p:nvPr>
            <p:ph type="title"/>
          </p:nvPr>
        </p:nvSpPr>
        <p:spPr>
          <a:xfrm>
            <a:off x="1207362" y="365125"/>
            <a:ext cx="9800949" cy="1081935"/>
          </a:xfrm>
        </p:spPr>
        <p:txBody>
          <a:bodyPr/>
          <a:lstStyle/>
          <a:p>
            <a:r>
              <a:rPr lang="en-IN" dirty="0"/>
              <a:t>An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3724CA-874C-4564-940E-7BCE060B774E}"/>
                  </a:ext>
                </a:extLst>
              </p:cNvPr>
              <p:cNvSpPr>
                <a:spLocks noGrp="1"/>
              </p:cNvSpPr>
              <p:nvPr>
                <p:ph idx="1"/>
              </p:nvPr>
            </p:nvSpPr>
            <p:spPr>
              <a:xfrm>
                <a:off x="1207362" y="1828800"/>
                <a:ext cx="10146437" cy="4348163"/>
              </a:xfrm>
            </p:spPr>
            <p:txBody>
              <a:bodyPr>
                <a:normAutofit/>
              </a:bodyPr>
              <a:lstStyle/>
              <a:p>
                <a:pPr>
                  <a:buFont typeface="Arial" panose="020B0604020202020204" pitchFamily="34" charset="0"/>
                  <a:buChar char="•"/>
                </a:pPr>
                <a:r>
                  <a:rPr lang="en-IN" dirty="0"/>
                  <a:t>Based on some inputs, a decision has to be made if I will watch a movie or not.</a:t>
                </a:r>
              </a:p>
              <a:p>
                <a:pPr>
                  <a:buFont typeface="Arial" panose="020B0604020202020204" pitchFamily="34" charset="0"/>
                  <a:buChar char="•"/>
                </a:pPr>
                <a:r>
                  <a:rPr lang="en-IN" dirty="0"/>
                  <a:t>Inputs(</a:t>
                </a:r>
                <a:r>
                  <a:rPr lang="en-IN" dirty="0">
                    <a:latin typeface="Book Antiqua" panose="02040602050305030304" pitchFamily="18" charset="0"/>
                  </a:rPr>
                  <a:t>x</a:t>
                </a:r>
                <a:r>
                  <a:rPr lang="en-IN" baseline="-25000" dirty="0"/>
                  <a:t>i</a:t>
                </a:r>
                <a:r>
                  <a:rPr lang="en-IN" dirty="0"/>
                  <a:t>): </a:t>
                </a:r>
              </a:p>
              <a:p>
                <a:pPr lvl="1">
                  <a:buFont typeface="Arial" panose="020B0604020202020204" pitchFamily="34" charset="0"/>
                  <a:buChar char="•"/>
                </a:pPr>
                <a:r>
                  <a:rPr lang="en-IN" dirty="0">
                    <a:latin typeface="Book Antiqua" panose="02040602050305030304" pitchFamily="18" charset="0"/>
                  </a:rPr>
                  <a:t>x</a:t>
                </a:r>
                <a:r>
                  <a:rPr lang="en-IN" baseline="-25000" dirty="0"/>
                  <a:t>1</a:t>
                </a:r>
                <a:r>
                  <a:rPr lang="en-IN" dirty="0"/>
                  <a:t>: Action movie</a:t>
                </a:r>
              </a:p>
              <a:p>
                <a:pPr lvl="1">
                  <a:buFont typeface="Arial" panose="020B0604020202020204" pitchFamily="34" charset="0"/>
                  <a:buChar char="•"/>
                </a:pPr>
                <a:r>
                  <a:rPr lang="en-IN" dirty="0">
                    <a:latin typeface="Book Antiqua" panose="02040602050305030304" pitchFamily="18" charset="0"/>
                  </a:rPr>
                  <a:t>x</a:t>
                </a:r>
                <a:r>
                  <a:rPr lang="en-IN" baseline="-25000" dirty="0"/>
                  <a:t>2</a:t>
                </a:r>
                <a:r>
                  <a:rPr lang="en-IN" dirty="0"/>
                  <a:t>: Dharmendra in a movie</a:t>
                </a:r>
              </a:p>
              <a:p>
                <a:pPr>
                  <a:buFont typeface="Arial" panose="020B0604020202020204" pitchFamily="34" charset="0"/>
                  <a:buChar char="•"/>
                </a:pPr>
                <a:r>
                  <a:rPr lang="en-IN" dirty="0"/>
                  <a:t>Outputs(</a:t>
                </a:r>
                <a:r>
                  <a:rPr lang="en-IN" dirty="0">
                    <a:latin typeface="Book Antiqua" panose="02040602050305030304" pitchFamily="18" charset="0"/>
                  </a:rPr>
                  <a:t>y</a:t>
                </a:r>
                <a:r>
                  <a:rPr lang="en-IN" dirty="0"/>
                  <a:t>): </a:t>
                </a:r>
              </a:p>
              <a:p>
                <a:pPr lvl="1">
                  <a:buFont typeface="Arial" panose="020B0604020202020204" pitchFamily="34" charset="0"/>
                  <a:buChar char="•"/>
                </a:pPr>
                <a:r>
                  <a:rPr lang="en-IN" dirty="0"/>
                  <a:t>‘1’ : I will watch a movie</a:t>
                </a:r>
              </a:p>
              <a:p>
                <a:pPr lvl="1">
                  <a:buFont typeface="Arial" panose="020B0604020202020204" pitchFamily="34" charset="0"/>
                  <a:buChar char="•"/>
                </a:pPr>
                <a:r>
                  <a:rPr lang="en-IN" dirty="0"/>
                  <a:t>‘0’ : I will not watch a movie</a:t>
                </a:r>
              </a:p>
              <a:p>
                <a:pPr>
                  <a:buFont typeface="Arial" panose="020B0604020202020204" pitchFamily="34" charset="0"/>
                  <a:buChar char="•"/>
                </a:pPr>
                <a:r>
                  <a:rPr lang="en-IN" dirty="0"/>
                  <a:t>Threshold(</a:t>
                </a:r>
                <a14:m>
                  <m:oMath xmlns:m="http://schemas.openxmlformats.org/officeDocument/2006/math">
                    <m:r>
                      <a:rPr lang="en-IN" i="1" smtClean="0">
                        <a:latin typeface="Cambria Math" panose="02040503050406030204" pitchFamily="18" charset="0"/>
                        <a:ea typeface="Cambria Math" panose="02040503050406030204" pitchFamily="18" charset="0"/>
                      </a:rPr>
                      <m:t>𝜃</m:t>
                    </m:r>
                  </m:oMath>
                </a14:m>
                <a:r>
                  <a:rPr lang="en-IN" dirty="0"/>
                  <a:t>): ‘1’ If any of the inputs is true,</a:t>
                </a:r>
              </a:p>
              <a:p>
                <a:pPr marL="0" indent="0">
                  <a:buNone/>
                </a:pPr>
                <a:r>
                  <a:rPr lang="en-IN" dirty="0"/>
                  <a:t>	           then the neuron fires</a:t>
                </a:r>
              </a:p>
              <a:p>
                <a:pPr marL="0" indent="0">
                  <a:buNone/>
                </a:pPr>
                <a:r>
                  <a:rPr lang="en-IN" sz="1600" dirty="0"/>
                  <a:t>Note: An inhibitory input in this example can be that ‘I have an eye flu’.</a:t>
                </a:r>
              </a:p>
              <a:p>
                <a:pPr marL="0" indent="0">
                  <a:buNone/>
                </a:pPr>
                <a:r>
                  <a:rPr lang="en-IN" sz="1600" dirty="0"/>
                  <a:t>If this is on then the output will always be 0.</a:t>
                </a:r>
              </a:p>
              <a:p>
                <a:endParaRPr lang="en-IN" dirty="0"/>
              </a:p>
              <a:p>
                <a:endParaRPr lang="en-IN" dirty="0"/>
              </a:p>
              <a:p>
                <a:pPr lvl="1"/>
                <a:endParaRPr lang="en-IN" dirty="0"/>
              </a:p>
              <a:p>
                <a:endParaRPr lang="en-IN" dirty="0"/>
              </a:p>
            </p:txBody>
          </p:sp>
        </mc:Choice>
        <mc:Fallback xmlns="">
          <p:sp>
            <p:nvSpPr>
              <p:cNvPr id="3" name="Content Placeholder 2">
                <a:extLst>
                  <a:ext uri="{FF2B5EF4-FFF2-40B4-BE49-F238E27FC236}">
                    <a16:creationId xmlns:a16="http://schemas.microsoft.com/office/drawing/2014/main" id="{4F3724CA-874C-4564-940E-7BCE060B774E}"/>
                  </a:ext>
                </a:extLst>
              </p:cNvPr>
              <p:cNvSpPr>
                <a:spLocks noGrp="1" noRot="1" noChangeAspect="1" noMove="1" noResize="1" noEditPoints="1" noAdjustHandles="1" noChangeArrowheads="1" noChangeShapeType="1" noTextEdit="1"/>
              </p:cNvSpPr>
              <p:nvPr>
                <p:ph idx="1"/>
              </p:nvPr>
            </p:nvSpPr>
            <p:spPr>
              <a:xfrm>
                <a:off x="1207362" y="1828800"/>
                <a:ext cx="10146437" cy="4348163"/>
              </a:xfrm>
              <a:blipFill>
                <a:blip r:embed="rId2"/>
                <a:stretch>
                  <a:fillRect l="-1442" t="-1403"/>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A3B4E791-7BD9-42EB-8C8A-FD2DFAD7143E}"/>
              </a:ext>
            </a:extLst>
          </p:cNvPr>
          <p:cNvPicPr>
            <a:picLocks noChangeAspect="1"/>
          </p:cNvPicPr>
          <p:nvPr/>
        </p:nvPicPr>
        <p:blipFill>
          <a:blip r:embed="rId3"/>
          <a:stretch>
            <a:fillRect/>
          </a:stretch>
        </p:blipFill>
        <p:spPr>
          <a:xfrm>
            <a:off x="8019356" y="2076284"/>
            <a:ext cx="2332007" cy="3853193"/>
          </a:xfrm>
          <a:prstGeom prst="rect">
            <a:avLst/>
          </a:prstGeom>
        </p:spPr>
      </p:pic>
    </p:spTree>
    <p:extLst>
      <p:ext uri="{BB962C8B-B14F-4D97-AF65-F5344CB8AC3E}">
        <p14:creationId xmlns:p14="http://schemas.microsoft.com/office/powerpoint/2010/main" val="1458239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830C5-1916-43C4-BAFC-393E2F753F9C}"/>
              </a:ext>
            </a:extLst>
          </p:cNvPr>
          <p:cNvSpPr>
            <a:spLocks noGrp="1"/>
          </p:cNvSpPr>
          <p:nvPr>
            <p:ph type="title"/>
          </p:nvPr>
        </p:nvSpPr>
        <p:spPr/>
        <p:txBody>
          <a:bodyPr/>
          <a:lstStyle/>
          <a:p>
            <a:r>
              <a:rPr lang="en-IN" dirty="0"/>
              <a:t>Features of McCulloch Neuron</a:t>
            </a:r>
          </a:p>
        </p:txBody>
      </p:sp>
      <p:sp>
        <p:nvSpPr>
          <p:cNvPr id="3" name="Content Placeholder 2">
            <a:extLst>
              <a:ext uri="{FF2B5EF4-FFF2-40B4-BE49-F238E27FC236}">
                <a16:creationId xmlns:a16="http://schemas.microsoft.com/office/drawing/2014/main" id="{5BD6EA2A-6E19-49BA-B37E-F5B7BE865689}"/>
              </a:ext>
            </a:extLst>
          </p:cNvPr>
          <p:cNvSpPr>
            <a:spLocks noGrp="1"/>
          </p:cNvSpPr>
          <p:nvPr>
            <p:ph idx="1"/>
          </p:nvPr>
        </p:nvSpPr>
        <p:spPr>
          <a:xfrm>
            <a:off x="1198484" y="1845734"/>
            <a:ext cx="9957195" cy="4023360"/>
          </a:xfrm>
        </p:spPr>
        <p:txBody>
          <a:bodyPr>
            <a:normAutofit/>
          </a:bodyPr>
          <a:lstStyle/>
          <a:p>
            <a:pPr>
              <a:buFont typeface="Arial" panose="020B0604020202020204" pitchFamily="34" charset="0"/>
              <a:buChar char="•"/>
            </a:pPr>
            <a:r>
              <a:rPr lang="en-IN" dirty="0"/>
              <a:t>A single McCulloch Pitt neuron can be used to represent Boolean functions that are </a:t>
            </a:r>
            <a:r>
              <a:rPr lang="en-IN" dirty="0">
                <a:solidFill>
                  <a:srgbClr val="FF0000"/>
                </a:solidFill>
              </a:rPr>
              <a:t>linearly separable</a:t>
            </a:r>
            <a:r>
              <a:rPr lang="en-IN" dirty="0"/>
              <a:t>.</a:t>
            </a:r>
          </a:p>
          <a:p>
            <a:pPr>
              <a:buFont typeface="Arial" panose="020B0604020202020204" pitchFamily="34" charset="0"/>
              <a:buChar char="•"/>
            </a:pPr>
            <a:r>
              <a:rPr lang="en-IN" dirty="0"/>
              <a:t> Linear separability refers to the fact that classes of patterns with n-dimensional vector {x} = (x</a:t>
            </a:r>
            <a:r>
              <a:rPr lang="en-IN" baseline="-25000" dirty="0"/>
              <a:t>1</a:t>
            </a:r>
            <a:r>
              <a:rPr lang="en-IN" dirty="0"/>
              <a:t>, x</a:t>
            </a:r>
            <a:r>
              <a:rPr lang="en-IN" baseline="-25000" dirty="0"/>
              <a:t>2</a:t>
            </a:r>
            <a:r>
              <a:rPr lang="en-IN" dirty="0"/>
              <a:t>, ... , </a:t>
            </a:r>
            <a:r>
              <a:rPr lang="en-IN" dirty="0" err="1"/>
              <a:t>x</a:t>
            </a:r>
            <a:r>
              <a:rPr lang="en-IN" baseline="-25000" dirty="0" err="1"/>
              <a:t>n</a:t>
            </a:r>
            <a:r>
              <a:rPr lang="en-IN" baseline="-25000" dirty="0"/>
              <a:t> </a:t>
            </a:r>
            <a:r>
              <a:rPr lang="en-IN" dirty="0"/>
              <a:t>)can be separated with a </a:t>
            </a:r>
            <a:r>
              <a:rPr lang="en-IN" dirty="0">
                <a:solidFill>
                  <a:srgbClr val="FF0000"/>
                </a:solidFill>
              </a:rPr>
              <a:t>single decision surface</a:t>
            </a:r>
            <a:r>
              <a:rPr lang="en-IN" dirty="0"/>
              <a:t>. </a:t>
            </a:r>
          </a:p>
          <a:p>
            <a:pPr>
              <a:buFont typeface="Arial" panose="020B0604020202020204" pitchFamily="34" charset="0"/>
              <a:buChar char="•"/>
            </a:pPr>
            <a:r>
              <a:rPr lang="en-IN" dirty="0"/>
              <a:t>Decision surface can be a linear equation - straight line, a plane or a hyperplane.</a:t>
            </a:r>
          </a:p>
          <a:p>
            <a:pPr>
              <a:buFont typeface="Arial" panose="020B0604020202020204" pitchFamily="34" charset="0"/>
              <a:buChar char="•"/>
            </a:pPr>
            <a:r>
              <a:rPr lang="en-IN" dirty="0"/>
              <a:t>The points on one side of the surface are of one kind and on the other are of different kind.</a:t>
            </a:r>
          </a:p>
          <a:p>
            <a:endParaRPr lang="en-IN" dirty="0"/>
          </a:p>
        </p:txBody>
      </p:sp>
    </p:spTree>
    <p:extLst>
      <p:ext uri="{BB962C8B-B14F-4D97-AF65-F5344CB8AC3E}">
        <p14:creationId xmlns:p14="http://schemas.microsoft.com/office/powerpoint/2010/main" val="1904213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F759-AD95-4381-AEE9-132CF46AEBB0}"/>
              </a:ext>
            </a:extLst>
          </p:cNvPr>
          <p:cNvSpPr>
            <a:spLocks noGrp="1"/>
          </p:cNvSpPr>
          <p:nvPr>
            <p:ph type="title"/>
          </p:nvPr>
        </p:nvSpPr>
        <p:spPr/>
        <p:txBody>
          <a:bodyPr/>
          <a:lstStyle/>
          <a:p>
            <a:r>
              <a:rPr lang="en-IN" dirty="0"/>
              <a:t>Linear separability</a:t>
            </a:r>
          </a:p>
        </p:txBody>
      </p:sp>
      <p:sp>
        <p:nvSpPr>
          <p:cNvPr id="3" name="Text Placeholder 2">
            <a:extLst>
              <a:ext uri="{FF2B5EF4-FFF2-40B4-BE49-F238E27FC236}">
                <a16:creationId xmlns:a16="http://schemas.microsoft.com/office/drawing/2014/main" id="{7F992A30-2EDD-4B3B-A69B-9CCC1E6BFFE5}"/>
              </a:ext>
            </a:extLst>
          </p:cNvPr>
          <p:cNvSpPr>
            <a:spLocks noGrp="1"/>
          </p:cNvSpPr>
          <p:nvPr>
            <p:ph type="body" idx="1"/>
          </p:nvPr>
        </p:nvSpPr>
        <p:spPr/>
        <p:txBody>
          <a:bodyPr/>
          <a:lstStyle/>
          <a:p>
            <a:r>
              <a:rPr lang="en-IN" b="0" dirty="0"/>
              <a:t>Points in 2D : line y=</a:t>
            </a:r>
            <a:r>
              <a:rPr lang="en-IN" b="0" dirty="0" err="1"/>
              <a:t>mx+c</a:t>
            </a:r>
            <a:endParaRPr lang="en-IN" b="0" dirty="0"/>
          </a:p>
        </p:txBody>
      </p:sp>
      <p:pic>
        <p:nvPicPr>
          <p:cNvPr id="12" name="Content Placeholder 11">
            <a:extLst>
              <a:ext uri="{FF2B5EF4-FFF2-40B4-BE49-F238E27FC236}">
                <a16:creationId xmlns:a16="http://schemas.microsoft.com/office/drawing/2014/main" id="{1F263F8C-4CDF-4E6A-AD87-2DB1E876B72E}"/>
              </a:ext>
            </a:extLst>
          </p:cNvPr>
          <p:cNvPicPr>
            <a:picLocks noGrp="1" noChangeAspect="1"/>
          </p:cNvPicPr>
          <p:nvPr>
            <p:ph sz="half" idx="2"/>
          </p:nvPr>
        </p:nvPicPr>
        <p:blipFill>
          <a:blip r:embed="rId2"/>
          <a:stretch>
            <a:fillRect/>
          </a:stretch>
        </p:blipFill>
        <p:spPr>
          <a:xfrm>
            <a:off x="1818481" y="2776538"/>
            <a:ext cx="3495675" cy="2990850"/>
          </a:xfrm>
          <a:prstGeom prst="rect">
            <a:avLst/>
          </a:prstGeom>
        </p:spPr>
      </p:pic>
      <p:sp>
        <p:nvSpPr>
          <p:cNvPr id="5" name="Text Placeholder 4">
            <a:extLst>
              <a:ext uri="{FF2B5EF4-FFF2-40B4-BE49-F238E27FC236}">
                <a16:creationId xmlns:a16="http://schemas.microsoft.com/office/drawing/2014/main" id="{AFABE1D3-6646-433D-BB09-7577D0D6445A}"/>
              </a:ext>
            </a:extLst>
          </p:cNvPr>
          <p:cNvSpPr>
            <a:spLocks noGrp="1"/>
          </p:cNvSpPr>
          <p:nvPr>
            <p:ph type="body" sz="quarter" idx="3"/>
          </p:nvPr>
        </p:nvSpPr>
        <p:spPr/>
        <p:txBody>
          <a:bodyPr/>
          <a:lstStyle/>
          <a:p>
            <a:r>
              <a:rPr lang="en-IN" b="0" dirty="0"/>
              <a:t>Points in 3D: plane </a:t>
            </a:r>
            <a:r>
              <a:rPr lang="en-IN" b="0" dirty="0" err="1"/>
              <a:t>ax+by+cz</a:t>
            </a:r>
            <a:r>
              <a:rPr lang="en-IN" b="0" dirty="0"/>
              <a:t>=d  </a:t>
            </a:r>
          </a:p>
        </p:txBody>
      </p:sp>
      <p:pic>
        <p:nvPicPr>
          <p:cNvPr id="8" name="Content Placeholder 7">
            <a:extLst>
              <a:ext uri="{FF2B5EF4-FFF2-40B4-BE49-F238E27FC236}">
                <a16:creationId xmlns:a16="http://schemas.microsoft.com/office/drawing/2014/main" id="{0B613610-97F5-455B-A1AD-482650A7DAB2}"/>
              </a:ext>
            </a:extLst>
          </p:cNvPr>
          <p:cNvPicPr>
            <a:picLocks noGrp="1" noChangeAspect="1"/>
          </p:cNvPicPr>
          <p:nvPr>
            <p:ph sz="quarter" idx="4"/>
          </p:nvPr>
        </p:nvPicPr>
        <p:blipFill>
          <a:blip r:embed="rId3"/>
          <a:stretch>
            <a:fillRect/>
          </a:stretch>
        </p:blipFill>
        <p:spPr>
          <a:xfrm>
            <a:off x="6778153" y="2582863"/>
            <a:ext cx="3817295" cy="3378200"/>
          </a:xfrm>
          <a:prstGeom prst="rect">
            <a:avLst/>
          </a:prstGeom>
        </p:spPr>
      </p:pic>
      <p:cxnSp>
        <p:nvCxnSpPr>
          <p:cNvPr id="10" name="Straight Connector 9">
            <a:extLst>
              <a:ext uri="{FF2B5EF4-FFF2-40B4-BE49-F238E27FC236}">
                <a16:creationId xmlns:a16="http://schemas.microsoft.com/office/drawing/2014/main" id="{5B19634A-AC2F-4F9F-8198-C5FEF9B71EEC}"/>
              </a:ext>
            </a:extLst>
          </p:cNvPr>
          <p:cNvCxnSpPr>
            <a:cxnSpLocks/>
          </p:cNvCxnSpPr>
          <p:nvPr/>
        </p:nvCxnSpPr>
        <p:spPr>
          <a:xfrm>
            <a:off x="5708342" y="1737360"/>
            <a:ext cx="0" cy="4601296"/>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600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DB397-02A0-4B6D-9B43-C30CB6D4D574}"/>
              </a:ext>
            </a:extLst>
          </p:cNvPr>
          <p:cNvSpPr>
            <a:spLocks noGrp="1"/>
          </p:cNvSpPr>
          <p:nvPr>
            <p:ph type="title"/>
          </p:nvPr>
        </p:nvSpPr>
        <p:spPr/>
        <p:txBody>
          <a:bodyPr/>
          <a:lstStyle/>
          <a:p>
            <a:r>
              <a:rPr lang="en-IN" dirty="0"/>
              <a:t>Example: 2 input OR function</a:t>
            </a:r>
          </a:p>
        </p:txBody>
      </p:sp>
      <p:pic>
        <p:nvPicPr>
          <p:cNvPr id="5" name="Content Placeholder 3">
            <a:extLst>
              <a:ext uri="{FF2B5EF4-FFF2-40B4-BE49-F238E27FC236}">
                <a16:creationId xmlns:a16="http://schemas.microsoft.com/office/drawing/2014/main" id="{85EBFD05-5875-4757-B561-F773A3F3265A}"/>
              </a:ext>
            </a:extLst>
          </p:cNvPr>
          <p:cNvPicPr>
            <a:picLocks noGrp="1" noChangeAspect="1"/>
          </p:cNvPicPr>
          <p:nvPr>
            <p:ph sz="half" idx="1"/>
          </p:nvPr>
        </p:nvPicPr>
        <p:blipFill>
          <a:blip r:embed="rId2"/>
          <a:stretch>
            <a:fillRect/>
          </a:stretch>
        </p:blipFill>
        <p:spPr>
          <a:xfrm>
            <a:off x="838200" y="1775361"/>
            <a:ext cx="2850900" cy="2225933"/>
          </a:xfrm>
          <a:prstGeom prst="rect">
            <a:avLst/>
          </a:prstGeom>
        </p:spPr>
      </p:pic>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81D9EAB-DB90-486B-8804-4ED818A0550E}"/>
                  </a:ext>
                </a:extLst>
              </p:cNvPr>
              <p:cNvSpPr>
                <a:spLocks noGrp="1"/>
              </p:cNvSpPr>
              <p:nvPr>
                <p:ph sz="half" idx="2"/>
              </p:nvPr>
            </p:nvSpPr>
            <p:spPr>
              <a:xfrm>
                <a:off x="4953740" y="1825625"/>
                <a:ext cx="6400060" cy="4351338"/>
              </a:xfrm>
            </p:spPr>
            <p:txBody>
              <a:bodyPr>
                <a:normAutofit/>
              </a:bodyPr>
              <a:lstStyle/>
              <a:p>
                <a:pPr>
                  <a:buFont typeface="Arial" panose="020B0604020202020204" pitchFamily="34" charset="0"/>
                  <a:buChar char="•"/>
                </a:pPr>
                <a:r>
                  <a:rPr lang="en-IN" dirty="0"/>
                  <a:t>A single </a:t>
                </a:r>
                <a:r>
                  <a:rPr lang="en-IN" dirty="0" err="1"/>
                  <a:t>MuCulloch</a:t>
                </a:r>
                <a:r>
                  <a:rPr lang="en-IN" dirty="0"/>
                  <a:t> Pitt neuron splits the input points(4 points for 2 binary inputs) into two halves</a:t>
                </a:r>
              </a:p>
              <a:p>
                <a:pPr>
                  <a:buFont typeface="Arial" panose="020B0604020202020204" pitchFamily="34" charset="0"/>
                  <a:buChar char="•"/>
                </a:pPr>
                <a:r>
                  <a:rPr lang="en-IN" dirty="0"/>
                  <a:t>Points lying on or above the line </a:t>
                </a:r>
              </a:p>
              <a:p>
                <a:pPr>
                  <a:lnSpc>
                    <a:spcPct val="120000"/>
                  </a:lnSpc>
                  <a:buFont typeface="Arial" panose="020B0604020202020204" pitchFamily="34" charset="0"/>
                  <a:buChar char="•"/>
                </a:pPr>
                <a:r>
                  <a:rPr lang="en-IN" dirty="0"/>
                  <a:t>   </a:t>
                </a:r>
                <a14:m>
                  <m:oMath xmlns:m="http://schemas.openxmlformats.org/officeDocument/2006/math">
                    <m:nary>
                      <m:naryPr>
                        <m:chr m:val="∑"/>
                        <m:ctrlPr>
                          <a:rPr lang="en-IN" i="1">
                            <a:latin typeface="Cambria Math" panose="02040503050406030204" pitchFamily="18" charset="0"/>
                          </a:rPr>
                        </m:ctrlPr>
                      </m:naryPr>
                      <m:sub>
                        <m:r>
                          <m:rPr>
                            <m:brk m:alnAt="23"/>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r>
                          <a:rPr lang="en-IN" i="1">
                            <a:latin typeface="Cambria Math" panose="02040503050406030204" pitchFamily="18" charset="0"/>
                          </a:rPr>
                          <m:t>𝑥</m:t>
                        </m:r>
                        <m:r>
                          <a:rPr lang="en-IN" i="1" baseline="-25000">
                            <a:latin typeface="Cambria Math" panose="02040503050406030204" pitchFamily="18" charset="0"/>
                          </a:rPr>
                          <m:t>𝑖</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𝜃</m:t>
                        </m:r>
                        <m:r>
                          <a:rPr lang="en-IN" i="1">
                            <a:latin typeface="Cambria Math" panose="02040503050406030204" pitchFamily="18" charset="0"/>
                            <a:ea typeface="Cambria Math" panose="02040503050406030204" pitchFamily="18" charset="0"/>
                          </a:rPr>
                          <m:t>=0</m:t>
                        </m:r>
                      </m:e>
                    </m:nary>
                    <m:r>
                      <a:rPr lang="en-IN" b="0" i="0" smtClean="0">
                        <a:latin typeface="Cambria Math" panose="02040503050406030204" pitchFamily="18" charset="0"/>
                        <a:ea typeface="Cambria Math" panose="02040503050406030204" pitchFamily="18" charset="0"/>
                      </a:rPr>
                      <m:t>, </m:t>
                    </m:r>
                  </m:oMath>
                </a14:m>
                <a:r>
                  <a:rPr lang="en-IN" dirty="0"/>
                  <a:t>and points lying   below this line</a:t>
                </a:r>
              </a:p>
              <a:p>
                <a:pPr>
                  <a:buFont typeface="Arial" panose="020B0604020202020204" pitchFamily="34" charset="0"/>
                  <a:buChar char="•"/>
                </a:pPr>
                <a:r>
                  <a:rPr lang="en-IN" dirty="0"/>
                  <a:t>In other words, all inputs which produce an output 0 will be on one side (</a:t>
                </a:r>
                <a14:m>
                  <m:oMath xmlns:m="http://schemas.openxmlformats.org/officeDocument/2006/math">
                    <m:nary>
                      <m:naryPr>
                        <m:chr m:val="∑"/>
                        <m:ctrlPr>
                          <a:rPr lang="en-IN" i="1">
                            <a:latin typeface="Cambria Math" panose="02040503050406030204" pitchFamily="18" charset="0"/>
                          </a:rPr>
                        </m:ctrlPr>
                      </m:naryPr>
                      <m:sub>
                        <m:r>
                          <m:rPr>
                            <m:brk m:alnAt="23"/>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r>
                          <a:rPr lang="en-IN" i="1">
                            <a:latin typeface="Cambria Math" panose="02040503050406030204" pitchFamily="18" charset="0"/>
                          </a:rPr>
                          <m:t>𝑥</m:t>
                        </m:r>
                        <m:r>
                          <a:rPr lang="en-IN" i="1" baseline="-25000">
                            <a:latin typeface="Cambria Math" panose="02040503050406030204" pitchFamily="18" charset="0"/>
                          </a:rPr>
                          <m:t>𝑖</m:t>
                        </m:r>
                        <m:r>
                          <a:rPr lang="en-IN" i="1">
                            <a:latin typeface="Cambria Math" panose="02040503050406030204" pitchFamily="18" charset="0"/>
                          </a:rPr>
                          <m:t>&lt;</m:t>
                        </m:r>
                        <m:r>
                          <a:rPr lang="en-IN" i="1">
                            <a:latin typeface="Cambria Math" panose="02040503050406030204" pitchFamily="18" charset="0"/>
                            <a:ea typeface="Cambria Math" panose="02040503050406030204" pitchFamily="18" charset="0"/>
                          </a:rPr>
                          <m:t>𝜃</m:t>
                        </m:r>
                      </m:e>
                    </m:nary>
                  </m:oMath>
                </a14:m>
                <a:r>
                  <a:rPr lang="en-IN" dirty="0"/>
                  <a:t>) of the line</a:t>
                </a:r>
              </a:p>
              <a:p>
                <a:pPr>
                  <a:buFont typeface="Arial" panose="020B0604020202020204" pitchFamily="34" charset="0"/>
                  <a:buChar char="•"/>
                </a:pPr>
                <a:r>
                  <a:rPr lang="en-IN" dirty="0"/>
                  <a:t>And all inputs which produce an output 1 will lie on the other side (</a:t>
                </a:r>
                <a14:m>
                  <m:oMath xmlns:m="http://schemas.openxmlformats.org/officeDocument/2006/math">
                    <m:nary>
                      <m:naryPr>
                        <m:chr m:val="∑"/>
                        <m:ctrlPr>
                          <a:rPr lang="en-IN" i="1">
                            <a:latin typeface="Cambria Math" panose="02040503050406030204" pitchFamily="18" charset="0"/>
                          </a:rPr>
                        </m:ctrlPr>
                      </m:naryPr>
                      <m:sub>
                        <m:r>
                          <m:rPr>
                            <m:brk m:alnAt="23"/>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r>
                          <a:rPr lang="en-IN" i="1">
                            <a:latin typeface="Cambria Math" panose="02040503050406030204" pitchFamily="18" charset="0"/>
                          </a:rPr>
                          <m:t>𝑥</m:t>
                        </m:r>
                        <m:r>
                          <a:rPr lang="en-IN" i="1" baseline="-25000">
                            <a:latin typeface="Cambria Math" panose="02040503050406030204" pitchFamily="18" charset="0"/>
                          </a:rPr>
                          <m:t>𝑖</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𝜃</m:t>
                        </m:r>
                      </m:e>
                    </m:nary>
                  </m:oMath>
                </a14:m>
                <a:r>
                  <a:rPr lang="en-IN" dirty="0"/>
                  <a:t>) of this line</a:t>
                </a:r>
              </a:p>
              <a:p>
                <a:endParaRPr lang="en-IN" dirty="0"/>
              </a:p>
            </p:txBody>
          </p:sp>
        </mc:Choice>
        <mc:Fallback xmlns="">
          <p:sp>
            <p:nvSpPr>
              <p:cNvPr id="4" name="Content Placeholder 3">
                <a:extLst>
                  <a:ext uri="{FF2B5EF4-FFF2-40B4-BE49-F238E27FC236}">
                    <a16:creationId xmlns:a16="http://schemas.microsoft.com/office/drawing/2014/main" id="{E81D9EAB-DB90-486B-8804-4ED818A0550E}"/>
                  </a:ext>
                </a:extLst>
              </p:cNvPr>
              <p:cNvSpPr>
                <a:spLocks noGrp="1" noRot="1" noChangeAspect="1" noMove="1" noResize="1" noEditPoints="1" noAdjustHandles="1" noChangeArrowheads="1" noChangeShapeType="1" noTextEdit="1"/>
              </p:cNvSpPr>
              <p:nvPr>
                <p:ph sz="half" idx="2"/>
              </p:nvPr>
            </p:nvSpPr>
            <p:spPr>
              <a:xfrm>
                <a:off x="4953740" y="1825625"/>
                <a:ext cx="6400060" cy="4351338"/>
              </a:xfrm>
              <a:blipFill>
                <a:blip r:embed="rId3"/>
                <a:stretch>
                  <a:fillRect l="-3238" t="-1401" r="-762"/>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1BDDFDA2-18BA-444F-97FA-EEBE78F01FF4}"/>
              </a:ext>
            </a:extLst>
          </p:cNvPr>
          <p:cNvPicPr>
            <a:picLocks noChangeAspect="1"/>
          </p:cNvPicPr>
          <p:nvPr/>
        </p:nvPicPr>
        <p:blipFill>
          <a:blip r:embed="rId4"/>
          <a:stretch>
            <a:fillRect/>
          </a:stretch>
        </p:blipFill>
        <p:spPr>
          <a:xfrm>
            <a:off x="1195815" y="4001294"/>
            <a:ext cx="2493285" cy="2123133"/>
          </a:xfrm>
          <a:prstGeom prst="rect">
            <a:avLst/>
          </a:prstGeom>
        </p:spPr>
      </p:pic>
    </p:spTree>
    <p:extLst>
      <p:ext uri="{BB962C8B-B14F-4D97-AF65-F5344CB8AC3E}">
        <p14:creationId xmlns:p14="http://schemas.microsoft.com/office/powerpoint/2010/main" val="1485756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4A142-B498-48C2-A462-5E08AAAF5382}"/>
              </a:ext>
            </a:extLst>
          </p:cNvPr>
          <p:cNvSpPr>
            <a:spLocks noGrp="1"/>
          </p:cNvSpPr>
          <p:nvPr>
            <p:ph type="title"/>
          </p:nvPr>
        </p:nvSpPr>
        <p:spPr/>
        <p:txBody>
          <a:bodyPr/>
          <a:lstStyle/>
          <a:p>
            <a:r>
              <a:rPr lang="en-IN" dirty="0"/>
              <a:t>OR with more than 2 inputs</a:t>
            </a:r>
          </a:p>
        </p:txBody>
      </p:sp>
      <p:pic>
        <p:nvPicPr>
          <p:cNvPr id="4" name="Content Placeholder 3">
            <a:extLst>
              <a:ext uri="{FF2B5EF4-FFF2-40B4-BE49-F238E27FC236}">
                <a16:creationId xmlns:a16="http://schemas.microsoft.com/office/drawing/2014/main" id="{1065D0BF-3B81-4011-BA91-1B41C8FE43D1}"/>
              </a:ext>
            </a:extLst>
          </p:cNvPr>
          <p:cNvPicPr>
            <a:picLocks noGrp="1" noChangeAspect="1"/>
          </p:cNvPicPr>
          <p:nvPr>
            <p:ph idx="1"/>
          </p:nvPr>
        </p:nvPicPr>
        <p:blipFill>
          <a:blip r:embed="rId2"/>
          <a:stretch>
            <a:fillRect/>
          </a:stretch>
        </p:blipFill>
        <p:spPr>
          <a:xfrm>
            <a:off x="700180" y="1921330"/>
            <a:ext cx="2428875" cy="1905000"/>
          </a:xfrm>
          <a:prstGeom prst="rect">
            <a:avLst/>
          </a:prstGeom>
        </p:spPr>
      </p:pic>
      <p:pic>
        <p:nvPicPr>
          <p:cNvPr id="5" name="Picture 4">
            <a:extLst>
              <a:ext uri="{FF2B5EF4-FFF2-40B4-BE49-F238E27FC236}">
                <a16:creationId xmlns:a16="http://schemas.microsoft.com/office/drawing/2014/main" id="{B555C441-CFBC-4BEE-969D-197A4F3B0428}"/>
              </a:ext>
            </a:extLst>
          </p:cNvPr>
          <p:cNvPicPr>
            <a:picLocks noChangeAspect="1"/>
          </p:cNvPicPr>
          <p:nvPr/>
        </p:nvPicPr>
        <p:blipFill>
          <a:blip r:embed="rId3"/>
          <a:stretch>
            <a:fillRect/>
          </a:stretch>
        </p:blipFill>
        <p:spPr>
          <a:xfrm>
            <a:off x="5365352" y="1799185"/>
            <a:ext cx="4302150" cy="2940034"/>
          </a:xfrm>
          <a:prstGeom prst="rect">
            <a:avLst/>
          </a:prstGeom>
        </p:spPr>
      </p:pic>
      <p:pic>
        <p:nvPicPr>
          <p:cNvPr id="6" name="Picture 5">
            <a:extLst>
              <a:ext uri="{FF2B5EF4-FFF2-40B4-BE49-F238E27FC236}">
                <a16:creationId xmlns:a16="http://schemas.microsoft.com/office/drawing/2014/main" id="{9EDCD17D-FC95-470F-82B9-48972817EA13}"/>
              </a:ext>
            </a:extLst>
          </p:cNvPr>
          <p:cNvPicPr>
            <a:picLocks noChangeAspect="1"/>
          </p:cNvPicPr>
          <p:nvPr/>
        </p:nvPicPr>
        <p:blipFill>
          <a:blip r:embed="rId4"/>
          <a:stretch>
            <a:fillRect/>
          </a:stretch>
        </p:blipFill>
        <p:spPr>
          <a:xfrm>
            <a:off x="630035" y="4010982"/>
            <a:ext cx="2718968" cy="2306219"/>
          </a:xfrm>
          <a:prstGeom prst="rect">
            <a:avLst/>
          </a:prstGeom>
        </p:spPr>
      </p:pic>
      <p:sp>
        <p:nvSpPr>
          <p:cNvPr id="3" name="TextBox 2">
            <a:extLst>
              <a:ext uri="{FF2B5EF4-FFF2-40B4-BE49-F238E27FC236}">
                <a16:creationId xmlns:a16="http://schemas.microsoft.com/office/drawing/2014/main" id="{AA131217-81CB-40CB-AD83-54E5310C5340}"/>
              </a:ext>
            </a:extLst>
          </p:cNvPr>
          <p:cNvSpPr txBox="1"/>
          <p:nvPr/>
        </p:nvSpPr>
        <p:spPr>
          <a:xfrm>
            <a:off x="5365352" y="5615712"/>
            <a:ext cx="6196613" cy="646331"/>
          </a:xfrm>
          <a:prstGeom prst="rect">
            <a:avLst/>
          </a:prstGeom>
          <a:noFill/>
        </p:spPr>
        <p:txBody>
          <a:bodyPr wrap="square" rtlCol="0">
            <a:spAutoFit/>
          </a:bodyPr>
          <a:lstStyle/>
          <a:p>
            <a:r>
              <a:rPr lang="en-IN" dirty="0"/>
              <a:t>Note: If there are more than three inputs, then the decision surface is a hyperplane.</a:t>
            </a:r>
          </a:p>
        </p:txBody>
      </p:sp>
    </p:spTree>
    <p:extLst>
      <p:ext uri="{BB962C8B-B14F-4D97-AF65-F5344CB8AC3E}">
        <p14:creationId xmlns:p14="http://schemas.microsoft.com/office/powerpoint/2010/main" val="1700020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07B11-713A-454F-8A0B-115F571E2855}"/>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64B4C9BD-499F-4197-A5BA-B703CD2A5014}"/>
              </a:ext>
            </a:extLst>
          </p:cNvPr>
          <p:cNvSpPr>
            <a:spLocks noGrp="1"/>
          </p:cNvSpPr>
          <p:nvPr>
            <p:ph idx="1"/>
          </p:nvPr>
        </p:nvSpPr>
        <p:spPr>
          <a:xfrm>
            <a:off x="1225118" y="1845734"/>
            <a:ext cx="9930562" cy="4023360"/>
          </a:xfrm>
        </p:spPr>
        <p:txBody>
          <a:bodyPr/>
          <a:lstStyle/>
          <a:p>
            <a:pPr>
              <a:buFont typeface="Arial" panose="020B0604020202020204" pitchFamily="34" charset="0"/>
              <a:buChar char="•"/>
            </a:pPr>
            <a:r>
              <a:rPr lang="en-IN" dirty="0"/>
              <a:t>McCulloch Pitt neuron works on Boolean inputs only</a:t>
            </a:r>
          </a:p>
          <a:p>
            <a:pPr>
              <a:buFont typeface="Arial" panose="020B0604020202020204" pitchFamily="34" charset="0"/>
              <a:buChar char="•"/>
            </a:pPr>
            <a:r>
              <a:rPr lang="en-IN" dirty="0"/>
              <a:t>Threshold has to  be hand-coded</a:t>
            </a:r>
          </a:p>
          <a:p>
            <a:pPr>
              <a:buFont typeface="Arial" panose="020B0604020202020204" pitchFamily="34" charset="0"/>
              <a:buChar char="•"/>
            </a:pPr>
            <a:r>
              <a:rPr lang="en-IN" dirty="0"/>
              <a:t>All inputs are treated as equal</a:t>
            </a:r>
          </a:p>
          <a:p>
            <a:pPr>
              <a:buFont typeface="Arial" panose="020B0604020202020204" pitchFamily="34" charset="0"/>
              <a:buChar char="•"/>
            </a:pPr>
            <a:r>
              <a:rPr lang="en-IN" dirty="0"/>
              <a:t>Functions have to be linearly separable</a:t>
            </a:r>
          </a:p>
          <a:p>
            <a:pPr marL="0" indent="0">
              <a:buNone/>
            </a:pPr>
            <a:endParaRPr lang="en-IN" dirty="0"/>
          </a:p>
        </p:txBody>
      </p:sp>
    </p:spTree>
    <p:extLst>
      <p:ext uri="{BB962C8B-B14F-4D97-AF65-F5344CB8AC3E}">
        <p14:creationId xmlns:p14="http://schemas.microsoft.com/office/powerpoint/2010/main" val="1631563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23D7D-FBDA-4C92-B885-839008B56FA4}"/>
              </a:ext>
            </a:extLst>
          </p:cNvPr>
          <p:cNvSpPr>
            <a:spLocks noGrp="1"/>
          </p:cNvSpPr>
          <p:nvPr>
            <p:ph type="title"/>
          </p:nvPr>
        </p:nvSpPr>
        <p:spPr/>
        <p:txBody>
          <a:bodyPr/>
          <a:lstStyle/>
          <a:p>
            <a:r>
              <a:rPr lang="en-IN" dirty="0"/>
              <a:t>Artificial Neuron- Perceptron </a:t>
            </a:r>
          </a:p>
        </p:txBody>
      </p:sp>
      <p:sp>
        <p:nvSpPr>
          <p:cNvPr id="4" name="Content Placeholder 3">
            <a:extLst>
              <a:ext uri="{FF2B5EF4-FFF2-40B4-BE49-F238E27FC236}">
                <a16:creationId xmlns:a16="http://schemas.microsoft.com/office/drawing/2014/main" id="{6187C9B4-C4B8-49C6-823C-0DD3DE7EF016}"/>
              </a:ext>
            </a:extLst>
          </p:cNvPr>
          <p:cNvSpPr>
            <a:spLocks noGrp="1"/>
          </p:cNvSpPr>
          <p:nvPr>
            <p:ph sz="half" idx="2"/>
          </p:nvPr>
        </p:nvSpPr>
        <p:spPr>
          <a:xfrm>
            <a:off x="3524947" y="2432481"/>
            <a:ext cx="7828853" cy="3744481"/>
          </a:xfrm>
        </p:spPr>
        <p:txBody>
          <a:bodyPr>
            <a:normAutofit/>
          </a:bodyPr>
          <a:lstStyle/>
          <a:p>
            <a:pPr>
              <a:buFont typeface="Arial" panose="020B0604020202020204" pitchFamily="34" charset="0"/>
              <a:buChar char="•"/>
            </a:pPr>
            <a:r>
              <a:rPr lang="en-IN" dirty="0"/>
              <a:t>The most fundamental unit of a neural network is called an artificial neuron</a:t>
            </a:r>
          </a:p>
          <a:p>
            <a:pPr>
              <a:buFont typeface="Arial" panose="020B0604020202020204" pitchFamily="34" charset="0"/>
              <a:buChar char="•"/>
            </a:pPr>
            <a:r>
              <a:rPr lang="en-IN" dirty="0"/>
              <a:t>It is inspired from biological neuron</a:t>
            </a:r>
          </a:p>
          <a:p>
            <a:pPr>
              <a:buFont typeface="Arial" panose="020B0604020202020204" pitchFamily="34" charset="0"/>
              <a:buChar char="•"/>
            </a:pPr>
            <a:r>
              <a:rPr lang="en-IN" dirty="0"/>
              <a:t>Each neuron has a threshold value</a:t>
            </a:r>
          </a:p>
          <a:p>
            <a:pPr>
              <a:buFont typeface="Arial" panose="020B0604020202020204" pitchFamily="34" charset="0"/>
              <a:buChar char="•"/>
            </a:pPr>
            <a:r>
              <a:rPr lang="en-IN" dirty="0"/>
              <a:t>Each neuron has weighted inputs from other neurons</a:t>
            </a:r>
          </a:p>
          <a:p>
            <a:pPr>
              <a:buFont typeface="Arial" panose="020B0604020202020204" pitchFamily="34" charset="0"/>
              <a:buChar char="•"/>
            </a:pPr>
            <a:r>
              <a:rPr lang="en-IN" dirty="0"/>
              <a:t>The input signals form a weighted sum</a:t>
            </a:r>
          </a:p>
          <a:p>
            <a:pPr>
              <a:buFont typeface="Arial" panose="020B0604020202020204" pitchFamily="34" charset="0"/>
              <a:buChar char="•"/>
            </a:pPr>
            <a:r>
              <a:rPr lang="en-IN" dirty="0"/>
              <a:t>If the activation level exceeds the threshold, the neuron “fires”</a:t>
            </a:r>
          </a:p>
          <a:p>
            <a:endParaRPr lang="en-IN" dirty="0"/>
          </a:p>
        </p:txBody>
      </p:sp>
      <p:pic>
        <p:nvPicPr>
          <p:cNvPr id="5" name="Content Placeholder 4">
            <a:extLst>
              <a:ext uri="{FF2B5EF4-FFF2-40B4-BE49-F238E27FC236}">
                <a16:creationId xmlns:a16="http://schemas.microsoft.com/office/drawing/2014/main" id="{9BE13321-C6C3-4C52-82E3-3F25430155FF}"/>
              </a:ext>
            </a:extLst>
          </p:cNvPr>
          <p:cNvPicPr>
            <a:picLocks noGrp="1" noChangeAspect="1"/>
          </p:cNvPicPr>
          <p:nvPr>
            <p:ph sz="half" idx="1"/>
          </p:nvPr>
        </p:nvPicPr>
        <p:blipFill>
          <a:blip r:embed="rId2"/>
          <a:stretch>
            <a:fillRect/>
          </a:stretch>
        </p:blipFill>
        <p:spPr>
          <a:xfrm>
            <a:off x="1200847" y="2560515"/>
            <a:ext cx="2324100" cy="2771775"/>
          </a:xfrm>
          <a:prstGeom prst="rect">
            <a:avLst/>
          </a:prstGeom>
        </p:spPr>
      </p:pic>
    </p:spTree>
    <p:extLst>
      <p:ext uri="{BB962C8B-B14F-4D97-AF65-F5344CB8AC3E}">
        <p14:creationId xmlns:p14="http://schemas.microsoft.com/office/powerpoint/2010/main" val="208468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30AD-BE01-474F-9758-F6CB139E139A}"/>
              </a:ext>
            </a:extLst>
          </p:cNvPr>
          <p:cNvSpPr>
            <a:spLocks noGrp="1"/>
          </p:cNvSpPr>
          <p:nvPr>
            <p:ph type="title"/>
          </p:nvPr>
        </p:nvSpPr>
        <p:spPr/>
        <p:txBody>
          <a:bodyPr/>
          <a:lstStyle/>
          <a:p>
            <a:r>
              <a:rPr lang="en-IN" dirty="0"/>
              <a:t>Contents</a:t>
            </a:r>
          </a:p>
        </p:txBody>
      </p:sp>
      <p:sp>
        <p:nvSpPr>
          <p:cNvPr id="3" name="Content Placeholder 2">
            <a:extLst>
              <a:ext uri="{FF2B5EF4-FFF2-40B4-BE49-F238E27FC236}">
                <a16:creationId xmlns:a16="http://schemas.microsoft.com/office/drawing/2014/main" id="{B1C3406F-266A-46EE-9F7B-4547FA81A8A9}"/>
              </a:ext>
            </a:extLst>
          </p:cNvPr>
          <p:cNvSpPr>
            <a:spLocks noGrp="1"/>
          </p:cNvSpPr>
          <p:nvPr>
            <p:ph idx="1"/>
          </p:nvPr>
        </p:nvSpPr>
        <p:spPr/>
        <p:txBody>
          <a:bodyPr/>
          <a:lstStyle/>
          <a:p>
            <a:pPr>
              <a:buFont typeface="Arial" panose="020B0604020202020204" pitchFamily="34" charset="0"/>
              <a:buChar char="•"/>
            </a:pPr>
            <a:r>
              <a:rPr lang="en-IN" dirty="0"/>
              <a:t>History of Neural networks</a:t>
            </a:r>
          </a:p>
          <a:p>
            <a:pPr>
              <a:buFont typeface="Arial" panose="020B0604020202020204" pitchFamily="34" charset="0"/>
              <a:buChar char="•"/>
            </a:pPr>
            <a:r>
              <a:rPr lang="en-IN" dirty="0"/>
              <a:t>McCulloch Pitts neuron</a:t>
            </a:r>
          </a:p>
          <a:p>
            <a:pPr>
              <a:buFont typeface="Arial" panose="020B0604020202020204" pitchFamily="34" charset="0"/>
              <a:buChar char="•"/>
            </a:pPr>
            <a:r>
              <a:rPr lang="en-IN" dirty="0"/>
              <a:t>Perceptron</a:t>
            </a:r>
          </a:p>
          <a:p>
            <a:pPr>
              <a:buFont typeface="Arial" panose="020B0604020202020204" pitchFamily="34" charset="0"/>
              <a:buChar char="•"/>
            </a:pPr>
            <a:r>
              <a:rPr lang="en-IN" dirty="0"/>
              <a:t>Multi </a:t>
            </a:r>
            <a:r>
              <a:rPr lang="en-IN"/>
              <a:t>Layer Perceptron</a:t>
            </a:r>
          </a:p>
          <a:p>
            <a:pPr>
              <a:buFont typeface="Arial" panose="020B0604020202020204" pitchFamily="34" charset="0"/>
              <a:buChar char="•"/>
            </a:pPr>
            <a:r>
              <a:rPr lang="en-IN"/>
              <a:t>Training </a:t>
            </a:r>
            <a:r>
              <a:rPr lang="en-IN" dirty="0"/>
              <a:t>MLP</a:t>
            </a:r>
          </a:p>
          <a:p>
            <a:pPr>
              <a:buFont typeface="Arial" panose="020B0604020202020204" pitchFamily="34" charset="0"/>
              <a:buChar char="•"/>
            </a:pPr>
            <a:r>
              <a:rPr lang="en-IN" dirty="0"/>
              <a:t>Example </a:t>
            </a:r>
          </a:p>
          <a:p>
            <a:pPr>
              <a:buFont typeface="Arial" panose="020B0604020202020204" pitchFamily="34" charset="0"/>
              <a:buChar char="•"/>
            </a:pPr>
            <a:r>
              <a:rPr lang="en-IN" dirty="0"/>
              <a:t>Way to Deep Learning</a:t>
            </a:r>
          </a:p>
        </p:txBody>
      </p:sp>
    </p:spTree>
    <p:extLst>
      <p:ext uri="{BB962C8B-B14F-4D97-AF65-F5344CB8AC3E}">
        <p14:creationId xmlns:p14="http://schemas.microsoft.com/office/powerpoint/2010/main" val="3720547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31C21-CAC2-4837-82F1-6A169230DE2B}"/>
              </a:ext>
            </a:extLst>
          </p:cNvPr>
          <p:cNvSpPr>
            <a:spLocks noGrp="1"/>
          </p:cNvSpPr>
          <p:nvPr>
            <p:ph type="title"/>
          </p:nvPr>
        </p:nvSpPr>
        <p:spPr/>
        <p:txBody>
          <a:bodyPr/>
          <a:lstStyle/>
          <a:p>
            <a:r>
              <a:rPr lang="en-IN"/>
              <a:t>Single Perceptron</a:t>
            </a:r>
            <a:endParaRPr lang="en-IN" dirty="0"/>
          </a:p>
        </p:txBody>
      </p:sp>
      <p:sp>
        <p:nvSpPr>
          <p:cNvPr id="3" name="Content Placeholder 2">
            <a:extLst>
              <a:ext uri="{FF2B5EF4-FFF2-40B4-BE49-F238E27FC236}">
                <a16:creationId xmlns:a16="http://schemas.microsoft.com/office/drawing/2014/main" id="{083BF13A-6403-4954-80B5-D2F56DF10EAD}"/>
              </a:ext>
            </a:extLst>
          </p:cNvPr>
          <p:cNvSpPr>
            <a:spLocks noGrp="1"/>
          </p:cNvSpPr>
          <p:nvPr>
            <p:ph idx="1"/>
          </p:nvPr>
        </p:nvSpPr>
        <p:spPr>
          <a:xfrm>
            <a:off x="1180730" y="1845734"/>
            <a:ext cx="9974950" cy="4023360"/>
          </a:xfrm>
        </p:spPr>
        <p:txBody>
          <a:bodyPr/>
          <a:lstStyle/>
          <a:p>
            <a:pPr>
              <a:buFont typeface="Arial" panose="020B0604020202020204" pitchFamily="34" charset="0"/>
              <a:buChar char="•"/>
            </a:pPr>
            <a:r>
              <a:rPr lang="en-IN" dirty="0"/>
              <a:t>Works on real inputs</a:t>
            </a:r>
          </a:p>
          <a:p>
            <a:pPr>
              <a:buFont typeface="Arial" panose="020B0604020202020204" pitchFamily="34" charset="0"/>
              <a:buChar char="•"/>
            </a:pPr>
            <a:r>
              <a:rPr lang="en-IN" dirty="0"/>
              <a:t>Threshold can be learned</a:t>
            </a:r>
          </a:p>
          <a:p>
            <a:pPr>
              <a:buFont typeface="Arial" panose="020B0604020202020204" pitchFamily="34" charset="0"/>
              <a:buChar char="•"/>
            </a:pPr>
            <a:r>
              <a:rPr lang="en-IN" dirty="0"/>
              <a:t>All inputs are not treated as equal, they have weights</a:t>
            </a:r>
          </a:p>
          <a:p>
            <a:pPr>
              <a:buFont typeface="Arial" panose="020B0604020202020204" pitchFamily="34" charset="0"/>
              <a:buChar char="•"/>
            </a:pPr>
            <a:r>
              <a:rPr lang="en-IN" dirty="0"/>
              <a:t>Functions have to be linearly separable still !</a:t>
            </a:r>
          </a:p>
        </p:txBody>
      </p:sp>
    </p:spTree>
    <p:extLst>
      <p:ext uri="{BB962C8B-B14F-4D97-AF65-F5344CB8AC3E}">
        <p14:creationId xmlns:p14="http://schemas.microsoft.com/office/powerpoint/2010/main" val="4092230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97280" y="52143"/>
            <a:ext cx="10058400" cy="1450757"/>
          </a:xfrm>
        </p:spPr>
        <p:txBody>
          <a:bodyPr/>
          <a:lstStyle/>
          <a:p>
            <a:r>
              <a:rPr lang="sv-SE" altLang="zh-HK" sz="5300" dirty="0">
                <a:ea typeface="新細明體" pitchFamily="18" charset="-120"/>
              </a:rPr>
              <a:t>Perceptrons:</a:t>
            </a:r>
            <a:endParaRPr lang="en-US" altLang="zh-TW" sz="5300" dirty="0">
              <a:ea typeface="新細明體" pitchFamily="18" charset="-120"/>
            </a:endParaRPr>
          </a:p>
        </p:txBody>
      </p:sp>
      <p:sp>
        <p:nvSpPr>
          <p:cNvPr id="12291" name="Oval 3"/>
          <p:cNvSpPr>
            <a:spLocks noChangeArrowheads="1"/>
          </p:cNvSpPr>
          <p:nvPr/>
        </p:nvSpPr>
        <p:spPr bwMode="auto">
          <a:xfrm>
            <a:off x="2641600" y="3505200"/>
            <a:ext cx="1219200" cy="9144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nchor="ctr"/>
          <a:lstStyle/>
          <a:p>
            <a:pPr eaLnBrk="1" hangingPunct="1"/>
            <a:endParaRPr lang="zh-HK" altLang="en-US">
              <a:ea typeface="新細明體" pitchFamily="18" charset="-120"/>
            </a:endParaRPr>
          </a:p>
        </p:txBody>
      </p:sp>
      <p:sp>
        <p:nvSpPr>
          <p:cNvPr id="12292" name="Text Box 4"/>
          <p:cNvSpPr txBox="1">
            <a:spLocks noChangeArrowheads="1"/>
          </p:cNvSpPr>
          <p:nvPr/>
        </p:nvSpPr>
        <p:spPr bwMode="auto">
          <a:xfrm>
            <a:off x="2946401" y="3530601"/>
            <a:ext cx="690788" cy="1025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spAutoFit/>
          </a:bodyPr>
          <a:lstStyle>
            <a:lvl1pPr>
              <a:defRPr sz="28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hangingPunct="0">
              <a:defRPr sz="2000">
                <a:solidFill>
                  <a:schemeClr val="tx1"/>
                </a:solidFill>
                <a:latin typeface="Tahoma" pitchFamily="34" charset="0"/>
              </a:defRPr>
            </a:lvl6pPr>
            <a:lvl7pPr eaLnBrk="0" hangingPunct="0">
              <a:defRPr sz="2000">
                <a:solidFill>
                  <a:schemeClr val="tx1"/>
                </a:solidFill>
                <a:latin typeface="Tahoma" pitchFamily="34" charset="0"/>
              </a:defRPr>
            </a:lvl7pPr>
            <a:lvl8pPr eaLnBrk="0" hangingPunct="0">
              <a:defRPr sz="2000">
                <a:solidFill>
                  <a:schemeClr val="tx1"/>
                </a:solidFill>
                <a:latin typeface="Tahoma" pitchFamily="34" charset="0"/>
              </a:defRPr>
            </a:lvl8pPr>
            <a:lvl9pPr eaLnBrk="0" hangingPunct="0">
              <a:defRPr sz="2000">
                <a:solidFill>
                  <a:schemeClr val="tx1"/>
                </a:solidFill>
                <a:latin typeface="Tahoma" pitchFamily="34" charset="0"/>
              </a:defRPr>
            </a:lvl9pPr>
          </a:lstStyle>
          <a:p>
            <a:pPr eaLnBrk="1" hangingPunct="1"/>
            <a:r>
              <a:rPr lang="zh-TW" altLang="en-US" sz="5900" dirty="0">
                <a:ea typeface="新細明體" pitchFamily="18" charset="-120"/>
                <a:sym typeface="Symbol" pitchFamily="18" charset="2"/>
              </a:rPr>
              <a:t></a:t>
            </a:r>
            <a:endParaRPr lang="zh-TW" altLang="en-US" sz="5900" dirty="0">
              <a:ea typeface="新細明體" pitchFamily="18" charset="-120"/>
            </a:endParaRPr>
          </a:p>
        </p:txBody>
      </p:sp>
      <p:grpSp>
        <p:nvGrpSpPr>
          <p:cNvPr id="12293" name="Group 5"/>
          <p:cNvGrpSpPr>
            <a:grpSpLocks/>
          </p:cNvGrpSpPr>
          <p:nvPr/>
        </p:nvGrpSpPr>
        <p:grpSpPr bwMode="auto">
          <a:xfrm>
            <a:off x="609600" y="2743201"/>
            <a:ext cx="711200" cy="609600"/>
            <a:chOff x="288" y="1728"/>
            <a:chExt cx="336" cy="384"/>
          </a:xfrm>
        </p:grpSpPr>
        <p:sp>
          <p:nvSpPr>
            <p:cNvPr id="12325" name="Oval 6"/>
            <p:cNvSpPr>
              <a:spLocks noChangeArrowheads="1"/>
            </p:cNvSpPr>
            <p:nvPr/>
          </p:nvSpPr>
          <p:spPr bwMode="auto">
            <a:xfrm>
              <a:off x="288" y="1776"/>
              <a:ext cx="336" cy="336"/>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HK" altLang="en-US">
                <a:ea typeface="新細明體" pitchFamily="18" charset="-120"/>
              </a:endParaRPr>
            </a:p>
          </p:txBody>
        </p:sp>
        <p:sp>
          <p:nvSpPr>
            <p:cNvPr id="12326" name="Text Box 7"/>
            <p:cNvSpPr txBox="1">
              <a:spLocks noChangeArrowheads="1"/>
            </p:cNvSpPr>
            <p:nvPr/>
          </p:nvSpPr>
          <p:spPr bwMode="auto">
            <a:xfrm>
              <a:off x="288" y="1728"/>
              <a:ext cx="23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hangingPunct="0">
                <a:defRPr sz="2000">
                  <a:solidFill>
                    <a:schemeClr val="tx1"/>
                  </a:solidFill>
                  <a:latin typeface="Tahoma" pitchFamily="34" charset="0"/>
                </a:defRPr>
              </a:lvl6pPr>
              <a:lvl7pPr eaLnBrk="0" hangingPunct="0">
                <a:defRPr sz="2000">
                  <a:solidFill>
                    <a:schemeClr val="tx1"/>
                  </a:solidFill>
                  <a:latin typeface="Tahoma" pitchFamily="34" charset="0"/>
                </a:defRPr>
              </a:lvl7pPr>
              <a:lvl8pPr eaLnBrk="0" hangingPunct="0">
                <a:defRPr sz="2000">
                  <a:solidFill>
                    <a:schemeClr val="tx1"/>
                  </a:solidFill>
                  <a:latin typeface="Tahoma" pitchFamily="34" charset="0"/>
                </a:defRPr>
              </a:lvl8pPr>
              <a:lvl9pPr eaLnBrk="0" hangingPunct="0">
                <a:defRPr sz="2000">
                  <a:solidFill>
                    <a:schemeClr val="tx1"/>
                  </a:solidFill>
                  <a:latin typeface="Tahoma" pitchFamily="34" charset="0"/>
                </a:defRPr>
              </a:lvl9pPr>
            </a:lstStyle>
            <a:p>
              <a:pPr eaLnBrk="1" hangingPunct="1"/>
              <a:r>
                <a:rPr lang="sv-SE" altLang="zh-HK">
                  <a:ea typeface="新細明體" pitchFamily="18" charset="-120"/>
                </a:rPr>
                <a:t>x</a:t>
              </a:r>
              <a:r>
                <a:rPr lang="sv-SE" altLang="zh-HK" baseline="-25000">
                  <a:ea typeface="新細明體" pitchFamily="18" charset="-120"/>
                </a:rPr>
                <a:t>1</a:t>
              </a:r>
              <a:endParaRPr lang="en-US" altLang="zh-TW" baseline="-25000">
                <a:ea typeface="新細明體" pitchFamily="18" charset="-120"/>
              </a:endParaRPr>
            </a:p>
          </p:txBody>
        </p:sp>
      </p:grpSp>
      <p:grpSp>
        <p:nvGrpSpPr>
          <p:cNvPr id="12294" name="Group 8"/>
          <p:cNvGrpSpPr>
            <a:grpSpLocks/>
          </p:cNvGrpSpPr>
          <p:nvPr/>
        </p:nvGrpSpPr>
        <p:grpSpPr bwMode="auto">
          <a:xfrm>
            <a:off x="609600" y="3581401"/>
            <a:ext cx="711200" cy="609600"/>
            <a:chOff x="288" y="1728"/>
            <a:chExt cx="336" cy="384"/>
          </a:xfrm>
        </p:grpSpPr>
        <p:sp>
          <p:nvSpPr>
            <p:cNvPr id="12323" name="Oval 9"/>
            <p:cNvSpPr>
              <a:spLocks noChangeArrowheads="1"/>
            </p:cNvSpPr>
            <p:nvPr/>
          </p:nvSpPr>
          <p:spPr bwMode="auto">
            <a:xfrm>
              <a:off x="288" y="1776"/>
              <a:ext cx="336" cy="336"/>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HK" altLang="en-US">
                <a:ea typeface="新細明體" pitchFamily="18" charset="-120"/>
              </a:endParaRPr>
            </a:p>
          </p:txBody>
        </p:sp>
        <p:sp>
          <p:nvSpPr>
            <p:cNvPr id="12324" name="Text Box 10"/>
            <p:cNvSpPr txBox="1">
              <a:spLocks noChangeArrowheads="1"/>
            </p:cNvSpPr>
            <p:nvPr/>
          </p:nvSpPr>
          <p:spPr bwMode="auto">
            <a:xfrm>
              <a:off x="288" y="1728"/>
              <a:ext cx="23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hangingPunct="0">
                <a:defRPr sz="2000">
                  <a:solidFill>
                    <a:schemeClr val="tx1"/>
                  </a:solidFill>
                  <a:latin typeface="Tahoma" pitchFamily="34" charset="0"/>
                </a:defRPr>
              </a:lvl6pPr>
              <a:lvl7pPr eaLnBrk="0" hangingPunct="0">
                <a:defRPr sz="2000">
                  <a:solidFill>
                    <a:schemeClr val="tx1"/>
                  </a:solidFill>
                  <a:latin typeface="Tahoma" pitchFamily="34" charset="0"/>
                </a:defRPr>
              </a:lvl7pPr>
              <a:lvl8pPr eaLnBrk="0" hangingPunct="0">
                <a:defRPr sz="2000">
                  <a:solidFill>
                    <a:schemeClr val="tx1"/>
                  </a:solidFill>
                  <a:latin typeface="Tahoma" pitchFamily="34" charset="0"/>
                </a:defRPr>
              </a:lvl8pPr>
              <a:lvl9pPr eaLnBrk="0" hangingPunct="0">
                <a:defRPr sz="2000">
                  <a:solidFill>
                    <a:schemeClr val="tx1"/>
                  </a:solidFill>
                  <a:latin typeface="Tahoma" pitchFamily="34" charset="0"/>
                </a:defRPr>
              </a:lvl9pPr>
            </a:lstStyle>
            <a:p>
              <a:pPr eaLnBrk="1" hangingPunct="1"/>
              <a:r>
                <a:rPr lang="sv-SE" altLang="zh-HK">
                  <a:ea typeface="新細明體" pitchFamily="18" charset="-120"/>
                </a:rPr>
                <a:t>x</a:t>
              </a:r>
              <a:r>
                <a:rPr lang="sv-SE" altLang="zh-HK" baseline="-25000">
                  <a:ea typeface="新細明體" pitchFamily="18" charset="-120"/>
                </a:rPr>
                <a:t>2</a:t>
              </a:r>
              <a:endParaRPr lang="en-US" altLang="zh-TW" baseline="-25000">
                <a:ea typeface="新細明體" pitchFamily="18" charset="-120"/>
              </a:endParaRPr>
            </a:p>
          </p:txBody>
        </p:sp>
      </p:grpSp>
      <p:grpSp>
        <p:nvGrpSpPr>
          <p:cNvPr id="12295" name="Group 11"/>
          <p:cNvGrpSpPr>
            <a:grpSpLocks/>
          </p:cNvGrpSpPr>
          <p:nvPr/>
        </p:nvGrpSpPr>
        <p:grpSpPr bwMode="auto">
          <a:xfrm>
            <a:off x="609600" y="5029201"/>
            <a:ext cx="711200" cy="609600"/>
            <a:chOff x="288" y="1728"/>
            <a:chExt cx="336" cy="384"/>
          </a:xfrm>
        </p:grpSpPr>
        <p:sp>
          <p:nvSpPr>
            <p:cNvPr id="12321" name="Oval 12"/>
            <p:cNvSpPr>
              <a:spLocks noChangeArrowheads="1"/>
            </p:cNvSpPr>
            <p:nvPr/>
          </p:nvSpPr>
          <p:spPr bwMode="auto">
            <a:xfrm>
              <a:off x="288" y="1776"/>
              <a:ext cx="336" cy="336"/>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HK" altLang="en-US">
                <a:ea typeface="新細明體" pitchFamily="18" charset="-120"/>
              </a:endParaRPr>
            </a:p>
          </p:txBody>
        </p:sp>
        <p:sp>
          <p:nvSpPr>
            <p:cNvPr id="12322" name="Text Box 13"/>
            <p:cNvSpPr txBox="1">
              <a:spLocks noChangeArrowheads="1"/>
            </p:cNvSpPr>
            <p:nvPr/>
          </p:nvSpPr>
          <p:spPr bwMode="auto">
            <a:xfrm>
              <a:off x="288" y="1728"/>
              <a:ext cx="23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hangingPunct="0">
                <a:defRPr sz="2000">
                  <a:solidFill>
                    <a:schemeClr val="tx1"/>
                  </a:solidFill>
                  <a:latin typeface="Tahoma" pitchFamily="34" charset="0"/>
                </a:defRPr>
              </a:lvl6pPr>
              <a:lvl7pPr eaLnBrk="0" hangingPunct="0">
                <a:defRPr sz="2000">
                  <a:solidFill>
                    <a:schemeClr val="tx1"/>
                  </a:solidFill>
                  <a:latin typeface="Tahoma" pitchFamily="34" charset="0"/>
                </a:defRPr>
              </a:lvl7pPr>
              <a:lvl8pPr eaLnBrk="0" hangingPunct="0">
                <a:defRPr sz="2000">
                  <a:solidFill>
                    <a:schemeClr val="tx1"/>
                  </a:solidFill>
                  <a:latin typeface="Tahoma" pitchFamily="34" charset="0"/>
                </a:defRPr>
              </a:lvl8pPr>
              <a:lvl9pPr eaLnBrk="0" hangingPunct="0">
                <a:defRPr sz="2000">
                  <a:solidFill>
                    <a:schemeClr val="tx1"/>
                  </a:solidFill>
                  <a:latin typeface="Tahoma" pitchFamily="34" charset="0"/>
                </a:defRPr>
              </a:lvl9pPr>
            </a:lstStyle>
            <a:p>
              <a:pPr eaLnBrk="1" hangingPunct="1"/>
              <a:r>
                <a:rPr lang="sv-SE" altLang="zh-HK">
                  <a:ea typeface="新細明體" pitchFamily="18" charset="-120"/>
                </a:rPr>
                <a:t>x</a:t>
              </a:r>
              <a:r>
                <a:rPr lang="sv-SE" altLang="zh-HK" baseline="-25000">
                  <a:ea typeface="新細明體" pitchFamily="18" charset="-120"/>
                </a:rPr>
                <a:t>n</a:t>
              </a:r>
              <a:endParaRPr lang="en-US" altLang="zh-TW" baseline="-25000">
                <a:ea typeface="新細明體" pitchFamily="18" charset="-120"/>
              </a:endParaRPr>
            </a:p>
          </p:txBody>
        </p:sp>
      </p:grpSp>
      <p:sp>
        <p:nvSpPr>
          <p:cNvPr id="12296" name="Line 14"/>
          <p:cNvSpPr>
            <a:spLocks noChangeShapeType="1"/>
          </p:cNvSpPr>
          <p:nvPr/>
        </p:nvSpPr>
        <p:spPr bwMode="auto">
          <a:xfrm>
            <a:off x="1320800" y="3048000"/>
            <a:ext cx="1422400" cy="6096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lstStyle/>
          <a:p>
            <a:endParaRPr lang="en-IN"/>
          </a:p>
        </p:txBody>
      </p:sp>
      <p:sp>
        <p:nvSpPr>
          <p:cNvPr id="12297" name="Line 15"/>
          <p:cNvSpPr>
            <a:spLocks noChangeShapeType="1"/>
          </p:cNvSpPr>
          <p:nvPr/>
        </p:nvSpPr>
        <p:spPr bwMode="auto">
          <a:xfrm>
            <a:off x="1320800" y="3810000"/>
            <a:ext cx="1320800" cy="762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lstStyle/>
          <a:p>
            <a:endParaRPr lang="en-IN"/>
          </a:p>
        </p:txBody>
      </p:sp>
      <p:sp>
        <p:nvSpPr>
          <p:cNvPr id="12298" name="Line 16"/>
          <p:cNvSpPr>
            <a:spLocks noChangeShapeType="1"/>
          </p:cNvSpPr>
          <p:nvPr/>
        </p:nvSpPr>
        <p:spPr bwMode="auto">
          <a:xfrm flipV="1">
            <a:off x="1320800" y="4343400"/>
            <a:ext cx="1422400" cy="99060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lstStyle/>
          <a:p>
            <a:endParaRPr lang="en-IN"/>
          </a:p>
        </p:txBody>
      </p:sp>
      <p:sp>
        <p:nvSpPr>
          <p:cNvPr id="12299" name="Text Box 17"/>
          <p:cNvSpPr txBox="1">
            <a:spLocks noChangeArrowheads="1"/>
          </p:cNvSpPr>
          <p:nvPr/>
        </p:nvSpPr>
        <p:spPr bwMode="auto">
          <a:xfrm>
            <a:off x="711200" y="3886200"/>
            <a:ext cx="453544" cy="168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spAutoFit/>
          </a:bodyPr>
          <a:lstStyle>
            <a:lvl1pPr>
              <a:defRPr sz="28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hangingPunct="0">
              <a:defRPr sz="2000">
                <a:solidFill>
                  <a:schemeClr val="tx1"/>
                </a:solidFill>
                <a:latin typeface="Tahoma" pitchFamily="34" charset="0"/>
              </a:defRPr>
            </a:lvl6pPr>
            <a:lvl7pPr eaLnBrk="0" hangingPunct="0">
              <a:defRPr sz="2000">
                <a:solidFill>
                  <a:schemeClr val="tx1"/>
                </a:solidFill>
                <a:latin typeface="Tahoma" pitchFamily="34" charset="0"/>
              </a:defRPr>
            </a:lvl7pPr>
            <a:lvl8pPr eaLnBrk="0" hangingPunct="0">
              <a:defRPr sz="2000">
                <a:solidFill>
                  <a:schemeClr val="tx1"/>
                </a:solidFill>
                <a:latin typeface="Tahoma" pitchFamily="34" charset="0"/>
              </a:defRPr>
            </a:lvl8pPr>
            <a:lvl9pPr eaLnBrk="0" hangingPunct="0">
              <a:defRPr sz="2000">
                <a:solidFill>
                  <a:schemeClr val="tx1"/>
                </a:solidFill>
                <a:latin typeface="Tahoma" pitchFamily="34" charset="0"/>
              </a:defRPr>
            </a:lvl9pPr>
          </a:lstStyle>
          <a:p>
            <a:pPr eaLnBrk="1" hangingPunct="1"/>
            <a:r>
              <a:rPr lang="sv-SE" altLang="zh-HK" sz="5300">
                <a:ea typeface="新細明體" pitchFamily="18" charset="-120"/>
              </a:rPr>
              <a:t>.</a:t>
            </a:r>
          </a:p>
          <a:p>
            <a:pPr eaLnBrk="1" hangingPunct="1">
              <a:lnSpc>
                <a:spcPct val="40000"/>
              </a:lnSpc>
            </a:pPr>
            <a:r>
              <a:rPr lang="sv-SE" altLang="zh-HK" sz="5300">
                <a:ea typeface="新細明體" pitchFamily="18" charset="-120"/>
              </a:rPr>
              <a:t>.</a:t>
            </a:r>
          </a:p>
          <a:p>
            <a:pPr eaLnBrk="1" hangingPunct="1">
              <a:lnSpc>
                <a:spcPct val="50000"/>
              </a:lnSpc>
            </a:pPr>
            <a:r>
              <a:rPr lang="sv-SE" altLang="zh-HK" sz="5300">
                <a:ea typeface="新細明體" pitchFamily="18" charset="-120"/>
              </a:rPr>
              <a:t>.</a:t>
            </a:r>
            <a:endParaRPr lang="en-US" altLang="zh-TW" sz="5300">
              <a:ea typeface="新細明體" pitchFamily="18" charset="-120"/>
            </a:endParaRPr>
          </a:p>
        </p:txBody>
      </p:sp>
      <p:sp>
        <p:nvSpPr>
          <p:cNvPr id="12300" name="Text Box 18"/>
          <p:cNvSpPr txBox="1">
            <a:spLocks noChangeArrowheads="1"/>
          </p:cNvSpPr>
          <p:nvPr/>
        </p:nvSpPr>
        <p:spPr bwMode="auto">
          <a:xfrm>
            <a:off x="1691342" y="2689412"/>
            <a:ext cx="643760" cy="553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spAutoFit/>
          </a:bodyPr>
          <a:lstStyle>
            <a:lvl1pPr>
              <a:defRPr sz="28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hangingPunct="0">
              <a:defRPr sz="2000">
                <a:solidFill>
                  <a:schemeClr val="tx1"/>
                </a:solidFill>
                <a:latin typeface="Tahoma" pitchFamily="34" charset="0"/>
              </a:defRPr>
            </a:lvl6pPr>
            <a:lvl7pPr eaLnBrk="0" hangingPunct="0">
              <a:defRPr sz="2000">
                <a:solidFill>
                  <a:schemeClr val="tx1"/>
                </a:solidFill>
                <a:latin typeface="Tahoma" pitchFamily="34" charset="0"/>
              </a:defRPr>
            </a:lvl7pPr>
            <a:lvl8pPr eaLnBrk="0" hangingPunct="0">
              <a:defRPr sz="2000">
                <a:solidFill>
                  <a:schemeClr val="tx1"/>
                </a:solidFill>
                <a:latin typeface="Tahoma" pitchFamily="34" charset="0"/>
              </a:defRPr>
            </a:lvl8pPr>
            <a:lvl9pPr eaLnBrk="0" hangingPunct="0">
              <a:defRPr sz="2000">
                <a:solidFill>
                  <a:schemeClr val="tx1"/>
                </a:solidFill>
                <a:latin typeface="Tahoma" pitchFamily="34" charset="0"/>
              </a:defRPr>
            </a:lvl9pPr>
          </a:lstStyle>
          <a:p>
            <a:pPr eaLnBrk="1" hangingPunct="1"/>
            <a:r>
              <a:rPr lang="sv-SE" altLang="zh-HK" dirty="0">
                <a:ea typeface="新細明體" pitchFamily="18" charset="-120"/>
              </a:rPr>
              <a:t>w</a:t>
            </a:r>
            <a:r>
              <a:rPr lang="sv-SE" altLang="zh-HK" baseline="-25000" dirty="0">
                <a:ea typeface="新細明體" pitchFamily="18" charset="-120"/>
              </a:rPr>
              <a:t>1</a:t>
            </a:r>
            <a:endParaRPr lang="en-US" altLang="zh-TW" baseline="-25000" dirty="0">
              <a:ea typeface="新細明體" pitchFamily="18" charset="-120"/>
            </a:endParaRPr>
          </a:p>
        </p:txBody>
      </p:sp>
      <p:sp>
        <p:nvSpPr>
          <p:cNvPr id="12301" name="Text Box 19"/>
          <p:cNvSpPr txBox="1">
            <a:spLocks noChangeArrowheads="1"/>
          </p:cNvSpPr>
          <p:nvPr/>
        </p:nvSpPr>
        <p:spPr bwMode="auto">
          <a:xfrm>
            <a:off x="1219201" y="3151095"/>
            <a:ext cx="643760" cy="553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spAutoFit/>
          </a:bodyPr>
          <a:lstStyle>
            <a:lvl1pPr>
              <a:defRPr sz="28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hangingPunct="0">
              <a:defRPr sz="2000">
                <a:solidFill>
                  <a:schemeClr val="tx1"/>
                </a:solidFill>
                <a:latin typeface="Tahoma" pitchFamily="34" charset="0"/>
              </a:defRPr>
            </a:lvl6pPr>
            <a:lvl7pPr eaLnBrk="0" hangingPunct="0">
              <a:defRPr sz="2000">
                <a:solidFill>
                  <a:schemeClr val="tx1"/>
                </a:solidFill>
                <a:latin typeface="Tahoma" pitchFamily="34" charset="0"/>
              </a:defRPr>
            </a:lvl7pPr>
            <a:lvl8pPr eaLnBrk="0" hangingPunct="0">
              <a:defRPr sz="2000">
                <a:solidFill>
                  <a:schemeClr val="tx1"/>
                </a:solidFill>
                <a:latin typeface="Tahoma" pitchFamily="34" charset="0"/>
              </a:defRPr>
            </a:lvl8pPr>
            <a:lvl9pPr eaLnBrk="0" hangingPunct="0">
              <a:defRPr sz="2000">
                <a:solidFill>
                  <a:schemeClr val="tx1"/>
                </a:solidFill>
                <a:latin typeface="Tahoma" pitchFamily="34" charset="0"/>
              </a:defRPr>
            </a:lvl9pPr>
          </a:lstStyle>
          <a:p>
            <a:pPr eaLnBrk="1" hangingPunct="1"/>
            <a:r>
              <a:rPr lang="sv-SE" altLang="zh-HK" dirty="0">
                <a:ea typeface="新細明體" pitchFamily="18" charset="-120"/>
              </a:rPr>
              <a:t>w</a:t>
            </a:r>
            <a:r>
              <a:rPr lang="sv-SE" altLang="zh-HK" baseline="-25000" dirty="0">
                <a:ea typeface="新細明體" pitchFamily="18" charset="-120"/>
              </a:rPr>
              <a:t>2</a:t>
            </a:r>
            <a:endParaRPr lang="en-US" altLang="zh-TW" baseline="-25000" dirty="0">
              <a:ea typeface="新細明體" pitchFamily="18" charset="-120"/>
            </a:endParaRPr>
          </a:p>
        </p:txBody>
      </p:sp>
      <p:sp>
        <p:nvSpPr>
          <p:cNvPr id="12302" name="Text Box 20"/>
          <p:cNvSpPr txBox="1">
            <a:spLocks noChangeArrowheads="1"/>
          </p:cNvSpPr>
          <p:nvPr/>
        </p:nvSpPr>
        <p:spPr bwMode="auto">
          <a:xfrm>
            <a:off x="1219201" y="4316507"/>
            <a:ext cx="645363" cy="553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spAutoFit/>
          </a:bodyPr>
          <a:lstStyle>
            <a:lvl1pPr>
              <a:defRPr sz="28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hangingPunct="0">
              <a:defRPr sz="2000">
                <a:solidFill>
                  <a:schemeClr val="tx1"/>
                </a:solidFill>
                <a:latin typeface="Tahoma" pitchFamily="34" charset="0"/>
              </a:defRPr>
            </a:lvl6pPr>
            <a:lvl7pPr eaLnBrk="0" hangingPunct="0">
              <a:defRPr sz="2000">
                <a:solidFill>
                  <a:schemeClr val="tx1"/>
                </a:solidFill>
                <a:latin typeface="Tahoma" pitchFamily="34" charset="0"/>
              </a:defRPr>
            </a:lvl7pPr>
            <a:lvl8pPr eaLnBrk="0" hangingPunct="0">
              <a:defRPr sz="2000">
                <a:solidFill>
                  <a:schemeClr val="tx1"/>
                </a:solidFill>
                <a:latin typeface="Tahoma" pitchFamily="34" charset="0"/>
              </a:defRPr>
            </a:lvl8pPr>
            <a:lvl9pPr eaLnBrk="0" hangingPunct="0">
              <a:defRPr sz="2000">
                <a:solidFill>
                  <a:schemeClr val="tx1"/>
                </a:solidFill>
                <a:latin typeface="Tahoma" pitchFamily="34" charset="0"/>
              </a:defRPr>
            </a:lvl9pPr>
          </a:lstStyle>
          <a:p>
            <a:pPr eaLnBrk="1" hangingPunct="1"/>
            <a:r>
              <a:rPr lang="sv-SE" altLang="zh-HK" dirty="0">
                <a:ea typeface="新細明體" pitchFamily="18" charset="-120"/>
              </a:rPr>
              <a:t>w</a:t>
            </a:r>
            <a:r>
              <a:rPr lang="sv-SE" altLang="zh-HK" baseline="-25000" dirty="0">
                <a:ea typeface="新細明體" pitchFamily="18" charset="-120"/>
              </a:rPr>
              <a:t>n</a:t>
            </a:r>
            <a:endParaRPr lang="en-US" altLang="zh-TW" baseline="-25000" dirty="0">
              <a:ea typeface="新細明體" pitchFamily="18" charset="-120"/>
            </a:endParaRPr>
          </a:p>
        </p:txBody>
      </p:sp>
      <p:sp>
        <p:nvSpPr>
          <p:cNvPr id="12303" name="Text Box 21"/>
          <p:cNvSpPr txBox="1">
            <a:spLocks noChangeArrowheads="1"/>
          </p:cNvSpPr>
          <p:nvPr/>
        </p:nvSpPr>
        <p:spPr bwMode="auto">
          <a:xfrm>
            <a:off x="3962400" y="4114801"/>
            <a:ext cx="2427903" cy="861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spAutoFit/>
          </a:bodyPr>
          <a:lstStyle>
            <a:lvl1pPr>
              <a:defRPr sz="28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hangingPunct="0">
              <a:defRPr sz="2000">
                <a:solidFill>
                  <a:schemeClr val="tx1"/>
                </a:solidFill>
                <a:latin typeface="Tahoma" pitchFamily="34" charset="0"/>
              </a:defRPr>
            </a:lvl6pPr>
            <a:lvl7pPr eaLnBrk="0" hangingPunct="0">
              <a:defRPr sz="2000">
                <a:solidFill>
                  <a:schemeClr val="tx1"/>
                </a:solidFill>
                <a:latin typeface="Tahoma" pitchFamily="34" charset="0"/>
              </a:defRPr>
            </a:lvl7pPr>
            <a:lvl8pPr eaLnBrk="0" hangingPunct="0">
              <a:defRPr sz="2000">
                <a:solidFill>
                  <a:schemeClr val="tx1"/>
                </a:solidFill>
                <a:latin typeface="Tahoma" pitchFamily="34" charset="0"/>
              </a:defRPr>
            </a:lvl8pPr>
            <a:lvl9pPr eaLnBrk="0" hangingPunct="0">
              <a:defRPr sz="2000">
                <a:solidFill>
                  <a:schemeClr val="tx1"/>
                </a:solidFill>
                <a:latin typeface="Tahoma" pitchFamily="34" charset="0"/>
              </a:defRPr>
            </a:lvl9pPr>
          </a:lstStyle>
          <a:p>
            <a:r>
              <a:rPr lang="en-US" altLang="zh-TW" dirty="0">
                <a:ea typeface="新細明體" pitchFamily="18" charset="-120"/>
                <a:sym typeface="Symbol" pitchFamily="18" charset="2"/>
              </a:rPr>
              <a:t>a=</a:t>
            </a:r>
            <a:r>
              <a:rPr lang="sv-SE" altLang="zh-HK" sz="4800" baseline="30000" dirty="0">
                <a:ea typeface="新細明體" pitchFamily="18" charset="-120"/>
                <a:sym typeface="Symbol" pitchFamily="18" charset="2"/>
              </a:rPr>
              <a:t>n</a:t>
            </a:r>
            <a:r>
              <a:rPr lang="en-US" altLang="zh-TW" sz="4800" dirty="0">
                <a:ea typeface="新細明體" pitchFamily="18" charset="-120"/>
                <a:sym typeface="Symbol" pitchFamily="18" charset="2"/>
              </a:rPr>
              <a:t></a:t>
            </a:r>
            <a:r>
              <a:rPr lang="sv-SE" altLang="zh-HK" baseline="-25000" dirty="0">
                <a:ea typeface="新細明體" pitchFamily="18" charset="-120"/>
                <a:sym typeface="Symbol" pitchFamily="18" charset="2"/>
              </a:rPr>
              <a:t>i=1</a:t>
            </a:r>
            <a:r>
              <a:rPr lang="sv-SE" altLang="zh-HK" dirty="0">
                <a:ea typeface="新細明體" pitchFamily="18" charset="-120"/>
                <a:sym typeface="Symbol" pitchFamily="18" charset="2"/>
              </a:rPr>
              <a:t> w</a:t>
            </a:r>
            <a:r>
              <a:rPr lang="sv-SE" altLang="zh-HK" baseline="-25000" dirty="0">
                <a:ea typeface="新細明體" pitchFamily="18" charset="-120"/>
                <a:sym typeface="Symbol" pitchFamily="18" charset="2"/>
              </a:rPr>
              <a:t>i</a:t>
            </a:r>
            <a:r>
              <a:rPr lang="sv-SE" altLang="zh-HK" dirty="0">
                <a:ea typeface="新細明體" pitchFamily="18" charset="-120"/>
                <a:sym typeface="Symbol" pitchFamily="18" charset="2"/>
              </a:rPr>
              <a:t> x</a:t>
            </a:r>
            <a:r>
              <a:rPr lang="sv-SE" altLang="zh-HK" baseline="-25000" dirty="0">
                <a:ea typeface="新細明體" pitchFamily="18" charset="-120"/>
                <a:sym typeface="Symbol" pitchFamily="18" charset="2"/>
              </a:rPr>
              <a:t>i</a:t>
            </a:r>
            <a:endParaRPr lang="en-US" altLang="zh-TW" baseline="-25000" dirty="0">
              <a:ea typeface="新細明體" pitchFamily="18" charset="-120"/>
            </a:endParaRPr>
          </a:p>
        </p:txBody>
      </p:sp>
      <p:sp>
        <p:nvSpPr>
          <p:cNvPr id="12304" name="Oval 22"/>
          <p:cNvSpPr>
            <a:spLocks noChangeArrowheads="1"/>
          </p:cNvSpPr>
          <p:nvPr/>
        </p:nvSpPr>
        <p:spPr bwMode="auto">
          <a:xfrm>
            <a:off x="6908800" y="3429000"/>
            <a:ext cx="1219200" cy="9144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nchor="ctr"/>
          <a:lstStyle/>
          <a:p>
            <a:pPr eaLnBrk="1" hangingPunct="1"/>
            <a:endParaRPr lang="zh-HK" altLang="en-US">
              <a:ea typeface="新細明體" pitchFamily="18" charset="-120"/>
            </a:endParaRPr>
          </a:p>
        </p:txBody>
      </p:sp>
      <p:sp>
        <p:nvSpPr>
          <p:cNvPr id="12305" name="Line 23"/>
          <p:cNvSpPr>
            <a:spLocks noChangeShapeType="1"/>
          </p:cNvSpPr>
          <p:nvPr/>
        </p:nvSpPr>
        <p:spPr bwMode="auto">
          <a:xfrm>
            <a:off x="6908800" y="3886200"/>
            <a:ext cx="1219200"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lstStyle/>
          <a:p>
            <a:endParaRPr lang="en-IN"/>
          </a:p>
        </p:txBody>
      </p:sp>
      <p:sp>
        <p:nvSpPr>
          <p:cNvPr id="12306" name="Line 24"/>
          <p:cNvSpPr>
            <a:spLocks noChangeShapeType="1"/>
          </p:cNvSpPr>
          <p:nvPr/>
        </p:nvSpPr>
        <p:spPr bwMode="auto">
          <a:xfrm flipH="1">
            <a:off x="7569200" y="3429000"/>
            <a:ext cx="0" cy="8382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lstStyle/>
          <a:p>
            <a:endParaRPr lang="en-IN"/>
          </a:p>
        </p:txBody>
      </p:sp>
      <p:sp>
        <p:nvSpPr>
          <p:cNvPr id="12307" name="Line 25"/>
          <p:cNvSpPr>
            <a:spLocks noChangeShapeType="1"/>
          </p:cNvSpPr>
          <p:nvPr/>
        </p:nvSpPr>
        <p:spPr bwMode="auto">
          <a:xfrm>
            <a:off x="3962400" y="3886200"/>
            <a:ext cx="2946400" cy="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lstStyle/>
          <a:p>
            <a:endParaRPr lang="en-IN"/>
          </a:p>
        </p:txBody>
      </p:sp>
      <p:sp>
        <p:nvSpPr>
          <p:cNvPr id="12308" name="Line 26"/>
          <p:cNvSpPr>
            <a:spLocks noChangeShapeType="1"/>
          </p:cNvSpPr>
          <p:nvPr/>
        </p:nvSpPr>
        <p:spPr bwMode="auto">
          <a:xfrm>
            <a:off x="8128000" y="3886200"/>
            <a:ext cx="2235200" cy="0"/>
          </a:xfrm>
          <a:prstGeom prst="line">
            <a:avLst/>
          </a:prstGeom>
          <a:noFill/>
          <a:ln w="381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lstStyle/>
          <a:p>
            <a:endParaRPr lang="en-IN"/>
          </a:p>
        </p:txBody>
      </p:sp>
      <p:grpSp>
        <p:nvGrpSpPr>
          <p:cNvPr id="12309" name="Group 27"/>
          <p:cNvGrpSpPr>
            <a:grpSpLocks/>
          </p:cNvGrpSpPr>
          <p:nvPr/>
        </p:nvGrpSpPr>
        <p:grpSpPr bwMode="auto">
          <a:xfrm>
            <a:off x="10363200" y="3581400"/>
            <a:ext cx="711200" cy="533400"/>
            <a:chOff x="288" y="1776"/>
            <a:chExt cx="336" cy="336"/>
          </a:xfrm>
        </p:grpSpPr>
        <p:sp>
          <p:nvSpPr>
            <p:cNvPr id="12319" name="Oval 28"/>
            <p:cNvSpPr>
              <a:spLocks noChangeArrowheads="1"/>
            </p:cNvSpPr>
            <p:nvPr/>
          </p:nvSpPr>
          <p:spPr bwMode="auto">
            <a:xfrm>
              <a:off x="288" y="1776"/>
              <a:ext cx="336" cy="336"/>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HK" altLang="en-US">
                <a:ea typeface="新細明體" pitchFamily="18" charset="-120"/>
              </a:endParaRPr>
            </a:p>
          </p:txBody>
        </p:sp>
        <p:sp>
          <p:nvSpPr>
            <p:cNvPr id="12320" name="Text Box 29"/>
            <p:cNvSpPr txBox="1">
              <a:spLocks noChangeArrowheads="1"/>
            </p:cNvSpPr>
            <p:nvPr/>
          </p:nvSpPr>
          <p:spPr bwMode="auto">
            <a:xfrm>
              <a:off x="288" y="1800"/>
              <a:ext cx="87" cy="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hangingPunct="0">
                <a:defRPr sz="2000">
                  <a:solidFill>
                    <a:schemeClr val="tx1"/>
                  </a:solidFill>
                  <a:latin typeface="Tahoma" pitchFamily="34" charset="0"/>
                </a:defRPr>
              </a:lvl6pPr>
              <a:lvl7pPr eaLnBrk="0" hangingPunct="0">
                <a:defRPr sz="2000">
                  <a:solidFill>
                    <a:schemeClr val="tx1"/>
                  </a:solidFill>
                  <a:latin typeface="Tahoma" pitchFamily="34" charset="0"/>
                </a:defRPr>
              </a:lvl7pPr>
              <a:lvl8pPr eaLnBrk="0" hangingPunct="0">
                <a:defRPr sz="2000">
                  <a:solidFill>
                    <a:schemeClr val="tx1"/>
                  </a:solidFill>
                  <a:latin typeface="Tahoma" pitchFamily="34" charset="0"/>
                </a:defRPr>
              </a:lvl8pPr>
              <a:lvl9pPr eaLnBrk="0" hangingPunct="0">
                <a:defRPr sz="2000">
                  <a:solidFill>
                    <a:schemeClr val="tx1"/>
                  </a:solidFill>
                  <a:latin typeface="Tahoma" pitchFamily="34" charset="0"/>
                </a:defRPr>
              </a:lvl9pPr>
            </a:lstStyle>
            <a:p>
              <a:pPr eaLnBrk="1" hangingPunct="1"/>
              <a:endParaRPr lang="zh-TW" altLang="en-US" baseline="-25000">
                <a:ea typeface="新細明體" pitchFamily="18" charset="-120"/>
              </a:endParaRPr>
            </a:p>
          </p:txBody>
        </p:sp>
      </p:grpSp>
      <p:sp>
        <p:nvSpPr>
          <p:cNvPr id="12310" name="Text Box 30"/>
          <p:cNvSpPr txBox="1">
            <a:spLocks noChangeArrowheads="1"/>
          </p:cNvSpPr>
          <p:nvPr/>
        </p:nvSpPr>
        <p:spPr bwMode="auto">
          <a:xfrm>
            <a:off x="7428507" y="4477186"/>
            <a:ext cx="5532967" cy="1606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1917" tIns="60958" rIns="121917" bIns="60958">
            <a:spAutoFit/>
          </a:bodyPr>
          <a:lstStyle>
            <a:lvl1pPr>
              <a:defRPr sz="28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hangingPunct="0">
              <a:defRPr sz="2000">
                <a:solidFill>
                  <a:schemeClr val="tx1"/>
                </a:solidFill>
                <a:latin typeface="Tahoma" pitchFamily="34" charset="0"/>
              </a:defRPr>
            </a:lvl6pPr>
            <a:lvl7pPr eaLnBrk="0" hangingPunct="0">
              <a:defRPr sz="2000">
                <a:solidFill>
                  <a:schemeClr val="tx1"/>
                </a:solidFill>
                <a:latin typeface="Tahoma" pitchFamily="34" charset="0"/>
              </a:defRPr>
            </a:lvl7pPr>
            <a:lvl8pPr eaLnBrk="0" hangingPunct="0">
              <a:defRPr sz="2000">
                <a:solidFill>
                  <a:schemeClr val="tx1"/>
                </a:solidFill>
                <a:latin typeface="Tahoma" pitchFamily="34" charset="0"/>
              </a:defRPr>
            </a:lvl8pPr>
            <a:lvl9pPr eaLnBrk="0" hangingPunct="0">
              <a:defRPr sz="2000">
                <a:solidFill>
                  <a:schemeClr val="tx1"/>
                </a:solidFill>
                <a:latin typeface="Tahoma" pitchFamily="34" charset="0"/>
              </a:defRPr>
            </a:lvl9pPr>
          </a:lstStyle>
          <a:p>
            <a:pPr eaLnBrk="1" hangingPunct="1"/>
            <a:r>
              <a:rPr lang="sv-SE" altLang="zh-HK" sz="2400">
                <a:ea typeface="新細明體" pitchFamily="18" charset="-120"/>
                <a:sym typeface="Symbol" pitchFamily="18" charset="2"/>
              </a:rPr>
              <a:t>Xi</a:t>
            </a:r>
            <a:r>
              <a:rPr lang="sv-SE" altLang="zh-HK" sz="2400">
                <a:ea typeface="新細明體" pitchFamily="18" charset="-120"/>
              </a:rPr>
              <a:t>’s range: [0, 1]</a:t>
            </a:r>
          </a:p>
          <a:p>
            <a:pPr eaLnBrk="1" hangingPunct="1">
              <a:lnSpc>
                <a:spcPct val="80000"/>
              </a:lnSpc>
            </a:pPr>
            <a:endParaRPr lang="sv-SE" altLang="zh-HK" sz="2400">
              <a:ea typeface="新細明體" pitchFamily="18" charset="-120"/>
            </a:endParaRPr>
          </a:p>
          <a:p>
            <a:pPr eaLnBrk="1" hangingPunct="1">
              <a:lnSpc>
                <a:spcPct val="80000"/>
              </a:lnSpc>
            </a:pPr>
            <a:r>
              <a:rPr lang="sv-SE" altLang="zh-HK" sz="2400">
                <a:ea typeface="新細明體" pitchFamily="18" charset="-120"/>
              </a:rPr>
              <a:t>             1 if </a:t>
            </a:r>
            <a:r>
              <a:rPr lang="en-US" altLang="zh-TW">
                <a:ea typeface="新細明體" pitchFamily="18" charset="-120"/>
                <a:sym typeface="Symbol" pitchFamily="18" charset="2"/>
              </a:rPr>
              <a:t>a</a:t>
            </a:r>
            <a:r>
              <a:rPr lang="sv-SE" altLang="zh-HK" sz="2400" baseline="-25000">
                <a:ea typeface="新細明體" pitchFamily="18" charset="-120"/>
                <a:sym typeface="Symbol" pitchFamily="18" charset="2"/>
              </a:rPr>
              <a:t> </a:t>
            </a:r>
            <a:r>
              <a:rPr lang="sv-SE" altLang="zh-HK">
                <a:ea typeface="新細明體" pitchFamily="18" charset="-120"/>
                <a:sym typeface="Symbol" pitchFamily="18" charset="2"/>
              </a:rPr>
              <a:t> </a:t>
            </a:r>
            <a:r>
              <a:rPr lang="sv-SE" altLang="zh-HK">
                <a:latin typeface="Symbol" pitchFamily="18" charset="2"/>
                <a:ea typeface="新細明體" pitchFamily="18" charset="-120"/>
                <a:sym typeface="Symbol" pitchFamily="18" charset="2"/>
              </a:rPr>
              <a:t>q</a:t>
            </a:r>
            <a:endParaRPr lang="en-US" altLang="zh-TW">
              <a:latin typeface="Symbol" pitchFamily="18" charset="2"/>
              <a:ea typeface="新細明體" pitchFamily="18" charset="-120"/>
            </a:endParaRPr>
          </a:p>
          <a:p>
            <a:pPr eaLnBrk="1" hangingPunct="1">
              <a:lnSpc>
                <a:spcPct val="50000"/>
              </a:lnSpc>
            </a:pPr>
            <a:r>
              <a:rPr lang="sv-SE" altLang="zh-HK">
                <a:ea typeface="新細明體" pitchFamily="18" charset="-120"/>
              </a:rPr>
              <a:t>y</a:t>
            </a:r>
            <a:r>
              <a:rPr lang="sv-SE" altLang="zh-HK" sz="2400">
                <a:ea typeface="新細明體" pitchFamily="18" charset="-120"/>
              </a:rPr>
              <a:t>=</a:t>
            </a:r>
          </a:p>
          <a:p>
            <a:pPr eaLnBrk="1" hangingPunct="1">
              <a:lnSpc>
                <a:spcPct val="60000"/>
              </a:lnSpc>
            </a:pPr>
            <a:r>
              <a:rPr lang="sv-SE" altLang="zh-HK" sz="2400">
                <a:ea typeface="新細明體" pitchFamily="18" charset="-120"/>
              </a:rPr>
              <a:t>              0 if </a:t>
            </a:r>
            <a:r>
              <a:rPr lang="sv-SE" altLang="zh-HK">
                <a:ea typeface="新細明體" pitchFamily="18" charset="-120"/>
              </a:rPr>
              <a:t>a</a:t>
            </a:r>
            <a:r>
              <a:rPr lang="sv-SE" altLang="zh-HK" sz="2400">
                <a:ea typeface="新細明體" pitchFamily="18" charset="-120"/>
              </a:rPr>
              <a:t> </a:t>
            </a:r>
            <a:r>
              <a:rPr lang="sv-SE" altLang="zh-HK">
                <a:ea typeface="新細明體" pitchFamily="18" charset="-120"/>
              </a:rPr>
              <a:t>&lt; </a:t>
            </a:r>
            <a:r>
              <a:rPr lang="sv-SE" altLang="zh-HK">
                <a:latin typeface="Symbol" pitchFamily="18" charset="2"/>
                <a:ea typeface="新細明體" pitchFamily="18" charset="-120"/>
              </a:rPr>
              <a:t>q</a:t>
            </a:r>
            <a:endParaRPr lang="en-US" altLang="zh-TW">
              <a:latin typeface="Symbol" pitchFamily="18" charset="2"/>
              <a:ea typeface="新細明體" pitchFamily="18" charset="-120"/>
            </a:endParaRPr>
          </a:p>
        </p:txBody>
      </p:sp>
      <p:sp>
        <p:nvSpPr>
          <p:cNvPr id="12311" name="Text Box 31"/>
          <p:cNvSpPr txBox="1">
            <a:spLocks noChangeArrowheads="1"/>
          </p:cNvSpPr>
          <p:nvPr/>
        </p:nvSpPr>
        <p:spPr bwMode="auto">
          <a:xfrm>
            <a:off x="10482729" y="3425920"/>
            <a:ext cx="425752" cy="553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spAutoFit/>
          </a:bodyPr>
          <a:lstStyle>
            <a:lvl1pPr>
              <a:defRPr sz="28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hangingPunct="0">
              <a:defRPr sz="2000">
                <a:solidFill>
                  <a:schemeClr val="tx1"/>
                </a:solidFill>
                <a:latin typeface="Tahoma" pitchFamily="34" charset="0"/>
              </a:defRPr>
            </a:lvl6pPr>
            <a:lvl7pPr eaLnBrk="0" hangingPunct="0">
              <a:defRPr sz="2000">
                <a:solidFill>
                  <a:schemeClr val="tx1"/>
                </a:solidFill>
                <a:latin typeface="Tahoma" pitchFamily="34" charset="0"/>
              </a:defRPr>
            </a:lvl7pPr>
            <a:lvl8pPr eaLnBrk="0" hangingPunct="0">
              <a:defRPr sz="2000">
                <a:solidFill>
                  <a:schemeClr val="tx1"/>
                </a:solidFill>
                <a:latin typeface="Tahoma" pitchFamily="34" charset="0"/>
              </a:defRPr>
            </a:lvl8pPr>
            <a:lvl9pPr eaLnBrk="0" hangingPunct="0">
              <a:defRPr sz="2000">
                <a:solidFill>
                  <a:schemeClr val="tx1"/>
                </a:solidFill>
                <a:latin typeface="Tahoma" pitchFamily="34" charset="0"/>
              </a:defRPr>
            </a:lvl9pPr>
          </a:lstStyle>
          <a:p>
            <a:pPr eaLnBrk="1" hangingPunct="1"/>
            <a:r>
              <a:rPr lang="sv-SE" altLang="zh-HK" dirty="0">
                <a:ea typeface="新細明體" pitchFamily="18" charset="-120"/>
              </a:rPr>
              <a:t>y</a:t>
            </a:r>
            <a:endParaRPr lang="en-US" altLang="zh-TW" dirty="0">
              <a:ea typeface="新細明體" pitchFamily="18" charset="-120"/>
            </a:endParaRPr>
          </a:p>
        </p:txBody>
      </p:sp>
      <p:sp>
        <p:nvSpPr>
          <p:cNvPr id="12312" name="Text Box 32"/>
          <p:cNvSpPr txBox="1">
            <a:spLocks noChangeArrowheads="1"/>
          </p:cNvSpPr>
          <p:nvPr/>
        </p:nvSpPr>
        <p:spPr bwMode="auto">
          <a:xfrm>
            <a:off x="8245230" y="4965448"/>
            <a:ext cx="64162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spAutoFit/>
          </a:bodyPr>
          <a:lstStyle>
            <a:lvl1pPr>
              <a:defRPr sz="28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hangingPunct="0">
              <a:defRPr sz="2000">
                <a:solidFill>
                  <a:schemeClr val="tx1"/>
                </a:solidFill>
                <a:latin typeface="Tahoma" pitchFamily="34" charset="0"/>
              </a:defRPr>
            </a:lvl6pPr>
            <a:lvl7pPr eaLnBrk="0" hangingPunct="0">
              <a:defRPr sz="2000">
                <a:solidFill>
                  <a:schemeClr val="tx1"/>
                </a:solidFill>
                <a:latin typeface="Tahoma" pitchFamily="34" charset="0"/>
              </a:defRPr>
            </a:lvl7pPr>
            <a:lvl8pPr eaLnBrk="0" hangingPunct="0">
              <a:defRPr sz="2000">
                <a:solidFill>
                  <a:schemeClr val="tx1"/>
                </a:solidFill>
                <a:latin typeface="Tahoma" pitchFamily="34" charset="0"/>
              </a:defRPr>
            </a:lvl8pPr>
            <a:lvl9pPr eaLnBrk="0" hangingPunct="0">
              <a:defRPr sz="2000">
                <a:solidFill>
                  <a:schemeClr val="tx1"/>
                </a:solidFill>
                <a:latin typeface="Tahoma" pitchFamily="34" charset="0"/>
              </a:defRPr>
            </a:lvl9pPr>
          </a:lstStyle>
          <a:p>
            <a:pPr eaLnBrk="1" hangingPunct="1"/>
            <a:r>
              <a:rPr lang="sv-SE" altLang="zh-HK" sz="6400" dirty="0">
                <a:ea typeface="新細明體" pitchFamily="18" charset="-120"/>
              </a:rPr>
              <a:t>{</a:t>
            </a:r>
            <a:endParaRPr lang="en-US" altLang="zh-TW" sz="6400" dirty="0">
              <a:ea typeface="新細明體" pitchFamily="18" charset="-120"/>
            </a:endParaRPr>
          </a:p>
        </p:txBody>
      </p:sp>
      <p:sp>
        <p:nvSpPr>
          <p:cNvPr id="12313" name="Freeform 33"/>
          <p:cNvSpPr>
            <a:spLocks/>
          </p:cNvSpPr>
          <p:nvPr/>
        </p:nvSpPr>
        <p:spPr bwMode="auto">
          <a:xfrm>
            <a:off x="7112000" y="3581400"/>
            <a:ext cx="1016000" cy="304800"/>
          </a:xfrm>
          <a:custGeom>
            <a:avLst/>
            <a:gdLst>
              <a:gd name="T0" fmla="*/ 0 w 480"/>
              <a:gd name="T1" fmla="*/ 2147483646 h 192"/>
              <a:gd name="T2" fmla="*/ 2147483646 w 480"/>
              <a:gd name="T3" fmla="*/ 2147483646 h 192"/>
              <a:gd name="T4" fmla="*/ 2147483646 w 480"/>
              <a:gd name="T5" fmla="*/ 0 h 192"/>
              <a:gd name="T6" fmla="*/ 2147483646 w 480"/>
              <a:gd name="T7" fmla="*/ 0 h 1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192">
                <a:moveTo>
                  <a:pt x="0" y="192"/>
                </a:moveTo>
                <a:lnTo>
                  <a:pt x="288" y="192"/>
                </a:lnTo>
                <a:lnTo>
                  <a:pt x="288" y="0"/>
                </a:lnTo>
                <a:lnTo>
                  <a:pt x="480" y="0"/>
                </a:lnTo>
              </a:path>
            </a:pathLst>
          </a:custGeom>
          <a:noFill/>
          <a:ln w="57150"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lstStyle/>
          <a:p>
            <a:endParaRPr lang="en-IN"/>
          </a:p>
        </p:txBody>
      </p:sp>
      <p:sp>
        <p:nvSpPr>
          <p:cNvPr id="12314" name="Text Box 34"/>
          <p:cNvSpPr txBox="1">
            <a:spLocks noChangeArrowheads="1"/>
          </p:cNvSpPr>
          <p:nvPr/>
        </p:nvSpPr>
        <p:spPr bwMode="auto">
          <a:xfrm>
            <a:off x="182036" y="2166937"/>
            <a:ext cx="106909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spAutoFit/>
          </a:bodyPr>
          <a:lstStyle>
            <a:lvl1pPr>
              <a:defRPr sz="28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hangingPunct="0">
              <a:defRPr sz="2000">
                <a:solidFill>
                  <a:schemeClr val="tx1"/>
                </a:solidFill>
                <a:latin typeface="Tahoma" pitchFamily="34" charset="0"/>
              </a:defRPr>
            </a:lvl6pPr>
            <a:lvl7pPr eaLnBrk="0" hangingPunct="0">
              <a:defRPr sz="2000">
                <a:solidFill>
                  <a:schemeClr val="tx1"/>
                </a:solidFill>
                <a:latin typeface="Tahoma" pitchFamily="34" charset="0"/>
              </a:defRPr>
            </a:lvl7pPr>
            <a:lvl8pPr eaLnBrk="0" hangingPunct="0">
              <a:defRPr sz="2000">
                <a:solidFill>
                  <a:schemeClr val="tx1"/>
                </a:solidFill>
                <a:latin typeface="Tahoma" pitchFamily="34" charset="0"/>
              </a:defRPr>
            </a:lvl8pPr>
            <a:lvl9pPr eaLnBrk="0" hangingPunct="0">
              <a:defRPr sz="2000">
                <a:solidFill>
                  <a:schemeClr val="tx1"/>
                </a:solidFill>
                <a:latin typeface="Tahoma" pitchFamily="34" charset="0"/>
              </a:defRPr>
            </a:lvl9pPr>
          </a:lstStyle>
          <a:p>
            <a:pPr eaLnBrk="1" hangingPunct="1"/>
            <a:r>
              <a:rPr lang="en-US" altLang="zh-TW" sz="2400">
                <a:ea typeface="新細明體" pitchFamily="18" charset="-120"/>
              </a:rPr>
              <a:t>inputs</a:t>
            </a:r>
          </a:p>
        </p:txBody>
      </p:sp>
      <p:sp>
        <p:nvSpPr>
          <p:cNvPr id="12315" name="Text Box 35"/>
          <p:cNvSpPr txBox="1">
            <a:spLocks noChangeArrowheads="1"/>
          </p:cNvSpPr>
          <p:nvPr/>
        </p:nvSpPr>
        <p:spPr bwMode="auto">
          <a:xfrm>
            <a:off x="2438402" y="2590800"/>
            <a:ext cx="128924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spAutoFit/>
          </a:bodyPr>
          <a:lstStyle>
            <a:lvl1pPr>
              <a:defRPr sz="28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hangingPunct="0">
              <a:defRPr sz="2000">
                <a:solidFill>
                  <a:schemeClr val="tx1"/>
                </a:solidFill>
                <a:latin typeface="Tahoma" pitchFamily="34" charset="0"/>
              </a:defRPr>
            </a:lvl6pPr>
            <a:lvl7pPr eaLnBrk="0" hangingPunct="0">
              <a:defRPr sz="2000">
                <a:solidFill>
                  <a:schemeClr val="tx1"/>
                </a:solidFill>
                <a:latin typeface="Tahoma" pitchFamily="34" charset="0"/>
              </a:defRPr>
            </a:lvl7pPr>
            <a:lvl8pPr eaLnBrk="0" hangingPunct="0">
              <a:defRPr sz="2000">
                <a:solidFill>
                  <a:schemeClr val="tx1"/>
                </a:solidFill>
                <a:latin typeface="Tahoma" pitchFamily="34" charset="0"/>
              </a:defRPr>
            </a:lvl8pPr>
            <a:lvl9pPr eaLnBrk="0" hangingPunct="0">
              <a:defRPr sz="2000">
                <a:solidFill>
                  <a:schemeClr val="tx1"/>
                </a:solidFill>
                <a:latin typeface="Tahoma" pitchFamily="34" charset="0"/>
              </a:defRPr>
            </a:lvl9pPr>
          </a:lstStyle>
          <a:p>
            <a:pPr eaLnBrk="1" hangingPunct="1"/>
            <a:r>
              <a:rPr lang="en-US" altLang="zh-TW" sz="2400">
                <a:ea typeface="新細明體" pitchFamily="18" charset="-120"/>
              </a:rPr>
              <a:t>weights</a:t>
            </a:r>
          </a:p>
        </p:txBody>
      </p:sp>
      <p:sp>
        <p:nvSpPr>
          <p:cNvPr id="12316" name="Text Box 36"/>
          <p:cNvSpPr txBox="1">
            <a:spLocks noChangeArrowheads="1"/>
          </p:cNvSpPr>
          <p:nvPr/>
        </p:nvSpPr>
        <p:spPr bwMode="auto">
          <a:xfrm>
            <a:off x="4775201" y="3200400"/>
            <a:ext cx="154409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spAutoFit/>
          </a:bodyPr>
          <a:lstStyle>
            <a:lvl1pPr>
              <a:defRPr sz="28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hangingPunct="0">
              <a:defRPr sz="2000">
                <a:solidFill>
                  <a:schemeClr val="tx1"/>
                </a:solidFill>
                <a:latin typeface="Tahoma" pitchFamily="34" charset="0"/>
              </a:defRPr>
            </a:lvl6pPr>
            <a:lvl7pPr eaLnBrk="0" hangingPunct="0">
              <a:defRPr sz="2000">
                <a:solidFill>
                  <a:schemeClr val="tx1"/>
                </a:solidFill>
                <a:latin typeface="Tahoma" pitchFamily="34" charset="0"/>
              </a:defRPr>
            </a:lvl7pPr>
            <a:lvl8pPr eaLnBrk="0" hangingPunct="0">
              <a:defRPr sz="2000">
                <a:solidFill>
                  <a:schemeClr val="tx1"/>
                </a:solidFill>
                <a:latin typeface="Tahoma" pitchFamily="34" charset="0"/>
              </a:defRPr>
            </a:lvl8pPr>
            <a:lvl9pPr eaLnBrk="0" hangingPunct="0">
              <a:defRPr sz="2000">
                <a:solidFill>
                  <a:schemeClr val="tx1"/>
                </a:solidFill>
                <a:latin typeface="Tahoma" pitchFamily="34" charset="0"/>
              </a:defRPr>
            </a:lvl9pPr>
          </a:lstStyle>
          <a:p>
            <a:pPr eaLnBrk="1" hangingPunct="1"/>
            <a:r>
              <a:rPr lang="en-US" altLang="zh-TW" sz="2400">
                <a:ea typeface="新細明體" pitchFamily="18" charset="-120"/>
              </a:rPr>
              <a:t>activation</a:t>
            </a:r>
          </a:p>
        </p:txBody>
      </p:sp>
      <p:sp>
        <p:nvSpPr>
          <p:cNvPr id="12317" name="Text Box 37"/>
          <p:cNvSpPr txBox="1">
            <a:spLocks noChangeArrowheads="1"/>
          </p:cNvSpPr>
          <p:nvPr/>
        </p:nvSpPr>
        <p:spPr bwMode="auto">
          <a:xfrm>
            <a:off x="9347201" y="3048000"/>
            <a:ext cx="113107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spAutoFit/>
          </a:bodyPr>
          <a:lstStyle>
            <a:lvl1pPr>
              <a:defRPr sz="28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hangingPunct="0">
              <a:defRPr sz="2000">
                <a:solidFill>
                  <a:schemeClr val="tx1"/>
                </a:solidFill>
                <a:latin typeface="Tahoma" pitchFamily="34" charset="0"/>
              </a:defRPr>
            </a:lvl6pPr>
            <a:lvl7pPr eaLnBrk="0" hangingPunct="0">
              <a:defRPr sz="2000">
                <a:solidFill>
                  <a:schemeClr val="tx1"/>
                </a:solidFill>
                <a:latin typeface="Tahoma" pitchFamily="34" charset="0"/>
              </a:defRPr>
            </a:lvl7pPr>
            <a:lvl8pPr eaLnBrk="0" hangingPunct="0">
              <a:defRPr sz="2000">
                <a:solidFill>
                  <a:schemeClr val="tx1"/>
                </a:solidFill>
                <a:latin typeface="Tahoma" pitchFamily="34" charset="0"/>
              </a:defRPr>
            </a:lvl8pPr>
            <a:lvl9pPr eaLnBrk="0" hangingPunct="0">
              <a:defRPr sz="2000">
                <a:solidFill>
                  <a:schemeClr val="tx1"/>
                </a:solidFill>
                <a:latin typeface="Tahoma" pitchFamily="34" charset="0"/>
              </a:defRPr>
            </a:lvl9pPr>
          </a:lstStyle>
          <a:p>
            <a:pPr eaLnBrk="1" hangingPunct="1"/>
            <a:r>
              <a:rPr lang="en-US" altLang="zh-TW" sz="2400">
                <a:ea typeface="新細明體" pitchFamily="18" charset="-120"/>
              </a:rPr>
              <a:t>output</a:t>
            </a:r>
          </a:p>
        </p:txBody>
      </p:sp>
      <p:sp>
        <p:nvSpPr>
          <p:cNvPr id="12318" name="Text Box 38"/>
          <p:cNvSpPr txBox="1">
            <a:spLocks noChangeArrowheads="1"/>
          </p:cNvSpPr>
          <p:nvPr/>
        </p:nvSpPr>
        <p:spPr bwMode="auto">
          <a:xfrm>
            <a:off x="7518400" y="3886200"/>
            <a:ext cx="40652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spAutoFit/>
          </a:bodyPr>
          <a:lstStyle>
            <a:lvl1pPr>
              <a:defRPr sz="2800">
                <a:solidFill>
                  <a:schemeClr val="tx1"/>
                </a:solidFill>
                <a:latin typeface="Tahoma" pitchFamily="34" charset="0"/>
              </a:defRPr>
            </a:lvl1pPr>
            <a:lvl2pPr>
              <a:defRPr sz="2800">
                <a:solidFill>
                  <a:schemeClr val="tx1"/>
                </a:solidFill>
                <a:latin typeface="Tahoma" pitchFamily="34" charset="0"/>
              </a:defRPr>
            </a:lvl2pPr>
            <a:lvl3pPr>
              <a:defRPr sz="2400">
                <a:solidFill>
                  <a:schemeClr val="tx1"/>
                </a:solidFill>
                <a:latin typeface="Tahoma" pitchFamily="34" charset="0"/>
              </a:defRPr>
            </a:lvl3pPr>
            <a:lvl4pPr>
              <a:defRPr sz="2000">
                <a:solidFill>
                  <a:schemeClr val="tx1"/>
                </a:solidFill>
                <a:latin typeface="Tahoma" pitchFamily="34" charset="0"/>
              </a:defRPr>
            </a:lvl4pPr>
            <a:lvl5pPr>
              <a:defRPr sz="2000">
                <a:solidFill>
                  <a:schemeClr val="tx1"/>
                </a:solidFill>
                <a:latin typeface="Tahoma" pitchFamily="34" charset="0"/>
              </a:defRPr>
            </a:lvl5pPr>
            <a:lvl6pPr eaLnBrk="0" hangingPunct="0">
              <a:defRPr sz="2000">
                <a:solidFill>
                  <a:schemeClr val="tx1"/>
                </a:solidFill>
                <a:latin typeface="Tahoma" pitchFamily="34" charset="0"/>
              </a:defRPr>
            </a:lvl6pPr>
            <a:lvl7pPr eaLnBrk="0" hangingPunct="0">
              <a:defRPr sz="2000">
                <a:solidFill>
                  <a:schemeClr val="tx1"/>
                </a:solidFill>
                <a:latin typeface="Tahoma" pitchFamily="34" charset="0"/>
              </a:defRPr>
            </a:lvl7pPr>
            <a:lvl8pPr eaLnBrk="0" hangingPunct="0">
              <a:defRPr sz="2000">
                <a:solidFill>
                  <a:schemeClr val="tx1"/>
                </a:solidFill>
                <a:latin typeface="Tahoma" pitchFamily="34" charset="0"/>
              </a:defRPr>
            </a:lvl8pPr>
            <a:lvl9pPr eaLnBrk="0" hangingPunct="0">
              <a:defRPr sz="2000">
                <a:solidFill>
                  <a:schemeClr val="tx1"/>
                </a:solidFill>
                <a:latin typeface="Tahoma" pitchFamily="34" charset="0"/>
              </a:defRPr>
            </a:lvl9pPr>
          </a:lstStyle>
          <a:p>
            <a:pPr eaLnBrk="1" hangingPunct="1"/>
            <a:r>
              <a:rPr lang="en-US" altLang="zh-TW" sz="2400">
                <a:latin typeface="Symbol" pitchFamily="18" charset="2"/>
                <a:ea typeface="新細明體" pitchFamily="18" charset="-120"/>
              </a:rPr>
              <a:t>q</a:t>
            </a:r>
          </a:p>
        </p:txBody>
      </p:sp>
      <p:pic>
        <p:nvPicPr>
          <p:cNvPr id="39" name="Picture 38">
            <a:extLst>
              <a:ext uri="{FF2B5EF4-FFF2-40B4-BE49-F238E27FC236}">
                <a16:creationId xmlns:a16="http://schemas.microsoft.com/office/drawing/2014/main" id="{52F8A138-EAA0-4E2A-B04B-725E9AF9361D}"/>
              </a:ext>
            </a:extLst>
          </p:cNvPr>
          <p:cNvPicPr>
            <a:picLocks noChangeAspect="1"/>
          </p:cNvPicPr>
          <p:nvPr/>
        </p:nvPicPr>
        <p:blipFill>
          <a:blip r:embed="rId2"/>
          <a:stretch>
            <a:fillRect/>
          </a:stretch>
        </p:blipFill>
        <p:spPr>
          <a:xfrm>
            <a:off x="10849944" y="0"/>
            <a:ext cx="1342056" cy="1342056"/>
          </a:xfrm>
          <a:prstGeom prst="rect">
            <a:avLst/>
          </a:prstGeom>
        </p:spPr>
      </p:pic>
    </p:spTree>
    <p:extLst>
      <p:ext uri="{BB962C8B-B14F-4D97-AF65-F5344CB8AC3E}">
        <p14:creationId xmlns:p14="http://schemas.microsoft.com/office/powerpoint/2010/main" val="3453762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28" charset="0"/>
              </a:defRPr>
            </a:lvl1pPr>
            <a:lvl2pPr marL="742950" indent="-285750">
              <a:defRPr sz="2400">
                <a:solidFill>
                  <a:schemeClr val="tx1"/>
                </a:solidFill>
                <a:latin typeface="Times New Roman" pitchFamily="28" charset="0"/>
              </a:defRPr>
            </a:lvl2pPr>
            <a:lvl3pPr marL="1143000" indent="-228600">
              <a:defRPr sz="2400">
                <a:solidFill>
                  <a:schemeClr val="tx1"/>
                </a:solidFill>
                <a:latin typeface="Times New Roman" pitchFamily="28" charset="0"/>
              </a:defRPr>
            </a:lvl3pPr>
            <a:lvl4pPr marL="1600200" indent="-228600">
              <a:defRPr sz="2400">
                <a:solidFill>
                  <a:schemeClr val="tx1"/>
                </a:solidFill>
                <a:latin typeface="Times New Roman" pitchFamily="28" charset="0"/>
              </a:defRPr>
            </a:lvl4pPr>
            <a:lvl5pPr marL="2057400" indent="-228600">
              <a:defRPr sz="2400">
                <a:solidFill>
                  <a:schemeClr val="tx1"/>
                </a:solidFill>
                <a:latin typeface="Times New Roman" pitchFamily="28" charset="0"/>
              </a:defRPr>
            </a:lvl5pPr>
            <a:lvl6pPr marL="2514600" indent="-228600" eaLnBrk="0" fontAlgn="base" hangingPunct="0">
              <a:spcBef>
                <a:spcPct val="0"/>
              </a:spcBef>
              <a:spcAft>
                <a:spcPct val="0"/>
              </a:spcAft>
              <a:defRPr sz="2400">
                <a:solidFill>
                  <a:schemeClr val="tx1"/>
                </a:solidFill>
                <a:latin typeface="Times New Roman" pitchFamily="28" charset="0"/>
              </a:defRPr>
            </a:lvl6pPr>
            <a:lvl7pPr marL="2971800" indent="-228600" eaLnBrk="0" fontAlgn="base" hangingPunct="0">
              <a:spcBef>
                <a:spcPct val="0"/>
              </a:spcBef>
              <a:spcAft>
                <a:spcPct val="0"/>
              </a:spcAft>
              <a:defRPr sz="2400">
                <a:solidFill>
                  <a:schemeClr val="tx1"/>
                </a:solidFill>
                <a:latin typeface="Times New Roman" pitchFamily="28" charset="0"/>
              </a:defRPr>
            </a:lvl7pPr>
            <a:lvl8pPr marL="3429000" indent="-228600" eaLnBrk="0" fontAlgn="base" hangingPunct="0">
              <a:spcBef>
                <a:spcPct val="0"/>
              </a:spcBef>
              <a:spcAft>
                <a:spcPct val="0"/>
              </a:spcAft>
              <a:defRPr sz="2400">
                <a:solidFill>
                  <a:schemeClr val="tx1"/>
                </a:solidFill>
                <a:latin typeface="Times New Roman" pitchFamily="28" charset="0"/>
              </a:defRPr>
            </a:lvl8pPr>
            <a:lvl9pPr marL="3886200" indent="-228600" eaLnBrk="0" fontAlgn="base" hangingPunct="0">
              <a:spcBef>
                <a:spcPct val="0"/>
              </a:spcBef>
              <a:spcAft>
                <a:spcPct val="0"/>
              </a:spcAft>
              <a:defRPr sz="2400">
                <a:solidFill>
                  <a:schemeClr val="tx1"/>
                </a:solidFill>
                <a:latin typeface="Times New Roman" pitchFamily="28" charset="0"/>
              </a:defRPr>
            </a:lvl9pPr>
          </a:lstStyle>
          <a:p>
            <a:r>
              <a:rPr lang="en-US" sz="1400"/>
              <a:t>COSC4P76  B.Ombuki-Berman</a:t>
            </a:r>
          </a:p>
        </p:txBody>
      </p:sp>
      <p:sp>
        <p:nvSpPr>
          <p:cNvPr id="1843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28" charset="0"/>
              </a:defRPr>
            </a:lvl1pPr>
            <a:lvl2pPr marL="742950" indent="-285750">
              <a:defRPr sz="2400">
                <a:solidFill>
                  <a:schemeClr val="tx1"/>
                </a:solidFill>
                <a:latin typeface="Times New Roman" pitchFamily="28" charset="0"/>
              </a:defRPr>
            </a:lvl2pPr>
            <a:lvl3pPr marL="1143000" indent="-228600">
              <a:defRPr sz="2400">
                <a:solidFill>
                  <a:schemeClr val="tx1"/>
                </a:solidFill>
                <a:latin typeface="Times New Roman" pitchFamily="28" charset="0"/>
              </a:defRPr>
            </a:lvl3pPr>
            <a:lvl4pPr marL="1600200" indent="-228600">
              <a:defRPr sz="2400">
                <a:solidFill>
                  <a:schemeClr val="tx1"/>
                </a:solidFill>
                <a:latin typeface="Times New Roman" pitchFamily="28" charset="0"/>
              </a:defRPr>
            </a:lvl4pPr>
            <a:lvl5pPr marL="2057400" indent="-228600">
              <a:defRPr sz="2400">
                <a:solidFill>
                  <a:schemeClr val="tx1"/>
                </a:solidFill>
                <a:latin typeface="Times New Roman" pitchFamily="28" charset="0"/>
              </a:defRPr>
            </a:lvl5pPr>
            <a:lvl6pPr marL="2514600" indent="-228600" eaLnBrk="0" fontAlgn="base" hangingPunct="0">
              <a:spcBef>
                <a:spcPct val="0"/>
              </a:spcBef>
              <a:spcAft>
                <a:spcPct val="0"/>
              </a:spcAft>
              <a:defRPr sz="2400">
                <a:solidFill>
                  <a:schemeClr val="tx1"/>
                </a:solidFill>
                <a:latin typeface="Times New Roman" pitchFamily="28" charset="0"/>
              </a:defRPr>
            </a:lvl6pPr>
            <a:lvl7pPr marL="2971800" indent="-228600" eaLnBrk="0" fontAlgn="base" hangingPunct="0">
              <a:spcBef>
                <a:spcPct val="0"/>
              </a:spcBef>
              <a:spcAft>
                <a:spcPct val="0"/>
              </a:spcAft>
              <a:defRPr sz="2400">
                <a:solidFill>
                  <a:schemeClr val="tx1"/>
                </a:solidFill>
                <a:latin typeface="Times New Roman" pitchFamily="28" charset="0"/>
              </a:defRPr>
            </a:lvl7pPr>
            <a:lvl8pPr marL="3429000" indent="-228600" eaLnBrk="0" fontAlgn="base" hangingPunct="0">
              <a:spcBef>
                <a:spcPct val="0"/>
              </a:spcBef>
              <a:spcAft>
                <a:spcPct val="0"/>
              </a:spcAft>
              <a:defRPr sz="2400">
                <a:solidFill>
                  <a:schemeClr val="tx1"/>
                </a:solidFill>
                <a:latin typeface="Times New Roman" pitchFamily="28" charset="0"/>
              </a:defRPr>
            </a:lvl8pPr>
            <a:lvl9pPr marL="3886200" indent="-228600" eaLnBrk="0" fontAlgn="base" hangingPunct="0">
              <a:spcBef>
                <a:spcPct val="0"/>
              </a:spcBef>
              <a:spcAft>
                <a:spcPct val="0"/>
              </a:spcAft>
              <a:defRPr sz="2400">
                <a:solidFill>
                  <a:schemeClr val="tx1"/>
                </a:solidFill>
                <a:latin typeface="Times New Roman" pitchFamily="28" charset="0"/>
              </a:defRPr>
            </a:lvl9pPr>
          </a:lstStyle>
          <a:p>
            <a:fld id="{F01E0572-7CBA-414C-AEEE-185CCF17B005}" type="slidenum">
              <a:rPr lang="en-US" sz="1400"/>
              <a:pPr/>
              <a:t>22</a:t>
            </a:fld>
            <a:endParaRPr lang="en-US" sz="1400"/>
          </a:p>
        </p:txBody>
      </p:sp>
      <p:sp>
        <p:nvSpPr>
          <p:cNvPr id="18436" name="Rectangle 2"/>
          <p:cNvSpPr>
            <a:spLocks noGrp="1" noChangeArrowheads="1"/>
          </p:cNvSpPr>
          <p:nvPr>
            <p:ph type="title"/>
          </p:nvPr>
        </p:nvSpPr>
        <p:spPr/>
        <p:txBody>
          <a:bodyPr/>
          <a:lstStyle/>
          <a:p>
            <a:r>
              <a:rPr lang="en-CA" sz="3200" dirty="0"/>
              <a:t>Why we need Activation functions</a:t>
            </a:r>
            <a:endParaRPr lang="en-US" sz="3200" dirty="0"/>
          </a:p>
        </p:txBody>
      </p:sp>
      <p:sp>
        <p:nvSpPr>
          <p:cNvPr id="4" name="Rectangle 2"/>
          <p:cNvSpPr>
            <a:spLocks noChangeArrowheads="1"/>
          </p:cNvSpPr>
          <p:nvPr/>
        </p:nvSpPr>
        <p:spPr bwMode="auto">
          <a:xfrm>
            <a:off x="1055074" y="1896715"/>
            <a:ext cx="1000213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222222"/>
                </a:solidFill>
                <a:effectLst/>
                <a:cs typeface="Arial" pitchFamily="34" charset="0"/>
              </a:rPr>
              <a:t>Imagine a neural network without the activation functions. In that case, every neuron will only be performing a linear transformation on the inputs using the weights and biases. Although linear transformations make the neural network simpler, but this network would be less powerful and will not be able to learn the complex patterns from the data.</a:t>
            </a:r>
            <a:endParaRPr kumimoji="0" lang="en-US" sz="24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222222"/>
                </a:solidFill>
                <a:effectLst/>
                <a:cs typeface="Arial" pitchFamily="34" charset="0"/>
              </a:rPr>
              <a:t>A neural network without an activation function is essentially just a linear regression model.</a:t>
            </a:r>
            <a:endParaRPr kumimoji="0" lang="en-US" sz="2400" b="0" i="0" u="none" strike="noStrike" cap="none" normalizeH="0" baseline="0" dirty="0">
              <a:ln>
                <a:noFill/>
              </a:ln>
              <a:solidFill>
                <a:schemeClr val="tx1"/>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rgbClr val="222222"/>
                </a:solidFill>
                <a:effectLst/>
                <a:cs typeface="Arial" pitchFamily="34" charset="0"/>
              </a:rPr>
              <a:t>Thus we use a non linear transformation to the inputs of the neuron and this non-linearity in the network is introduced by an activation function.</a:t>
            </a:r>
            <a:endParaRPr kumimoji="0" lang="en-US" sz="2400" b="0" i="0" u="none" strike="noStrike" cap="none" normalizeH="0" baseline="0" dirty="0">
              <a:ln>
                <a:noFill/>
              </a:ln>
              <a:solidFill>
                <a:schemeClr val="tx1"/>
              </a:solidFill>
              <a:effectLst/>
              <a:cs typeface="Arial" pitchFamily="34" charset="0"/>
            </a:endParaRPr>
          </a:p>
        </p:txBody>
      </p:sp>
    </p:spTree>
    <p:extLst>
      <p:ext uri="{BB962C8B-B14F-4D97-AF65-F5344CB8AC3E}">
        <p14:creationId xmlns:p14="http://schemas.microsoft.com/office/powerpoint/2010/main" val="401635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28" charset="0"/>
              </a:defRPr>
            </a:lvl1pPr>
            <a:lvl2pPr marL="742950" indent="-285750">
              <a:defRPr sz="2400">
                <a:solidFill>
                  <a:schemeClr val="tx1"/>
                </a:solidFill>
                <a:latin typeface="Times New Roman" pitchFamily="28" charset="0"/>
              </a:defRPr>
            </a:lvl2pPr>
            <a:lvl3pPr marL="1143000" indent="-228600">
              <a:defRPr sz="2400">
                <a:solidFill>
                  <a:schemeClr val="tx1"/>
                </a:solidFill>
                <a:latin typeface="Times New Roman" pitchFamily="28" charset="0"/>
              </a:defRPr>
            </a:lvl3pPr>
            <a:lvl4pPr marL="1600200" indent="-228600">
              <a:defRPr sz="2400">
                <a:solidFill>
                  <a:schemeClr val="tx1"/>
                </a:solidFill>
                <a:latin typeface="Times New Roman" pitchFamily="28" charset="0"/>
              </a:defRPr>
            </a:lvl4pPr>
            <a:lvl5pPr marL="2057400" indent="-228600">
              <a:defRPr sz="2400">
                <a:solidFill>
                  <a:schemeClr val="tx1"/>
                </a:solidFill>
                <a:latin typeface="Times New Roman" pitchFamily="28" charset="0"/>
              </a:defRPr>
            </a:lvl5pPr>
            <a:lvl6pPr marL="2514600" indent="-228600" eaLnBrk="0" fontAlgn="base" hangingPunct="0">
              <a:spcBef>
                <a:spcPct val="0"/>
              </a:spcBef>
              <a:spcAft>
                <a:spcPct val="0"/>
              </a:spcAft>
              <a:defRPr sz="2400">
                <a:solidFill>
                  <a:schemeClr val="tx1"/>
                </a:solidFill>
                <a:latin typeface="Times New Roman" pitchFamily="28" charset="0"/>
              </a:defRPr>
            </a:lvl6pPr>
            <a:lvl7pPr marL="2971800" indent="-228600" eaLnBrk="0" fontAlgn="base" hangingPunct="0">
              <a:spcBef>
                <a:spcPct val="0"/>
              </a:spcBef>
              <a:spcAft>
                <a:spcPct val="0"/>
              </a:spcAft>
              <a:defRPr sz="2400">
                <a:solidFill>
                  <a:schemeClr val="tx1"/>
                </a:solidFill>
                <a:latin typeface="Times New Roman" pitchFamily="28" charset="0"/>
              </a:defRPr>
            </a:lvl7pPr>
            <a:lvl8pPr marL="3429000" indent="-228600" eaLnBrk="0" fontAlgn="base" hangingPunct="0">
              <a:spcBef>
                <a:spcPct val="0"/>
              </a:spcBef>
              <a:spcAft>
                <a:spcPct val="0"/>
              </a:spcAft>
              <a:defRPr sz="2400">
                <a:solidFill>
                  <a:schemeClr val="tx1"/>
                </a:solidFill>
                <a:latin typeface="Times New Roman" pitchFamily="28" charset="0"/>
              </a:defRPr>
            </a:lvl8pPr>
            <a:lvl9pPr marL="3886200" indent="-228600" eaLnBrk="0" fontAlgn="base" hangingPunct="0">
              <a:spcBef>
                <a:spcPct val="0"/>
              </a:spcBef>
              <a:spcAft>
                <a:spcPct val="0"/>
              </a:spcAft>
              <a:defRPr sz="2400">
                <a:solidFill>
                  <a:schemeClr val="tx1"/>
                </a:solidFill>
                <a:latin typeface="Times New Roman" pitchFamily="28" charset="0"/>
              </a:defRPr>
            </a:lvl9pPr>
          </a:lstStyle>
          <a:p>
            <a:r>
              <a:rPr lang="en-US" sz="1400"/>
              <a:t>COSC4P76  B.Ombuki-Berman</a:t>
            </a:r>
          </a:p>
        </p:txBody>
      </p:sp>
      <p:sp>
        <p:nvSpPr>
          <p:cNvPr id="1843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28" charset="0"/>
              </a:defRPr>
            </a:lvl1pPr>
            <a:lvl2pPr marL="742950" indent="-285750">
              <a:defRPr sz="2400">
                <a:solidFill>
                  <a:schemeClr val="tx1"/>
                </a:solidFill>
                <a:latin typeface="Times New Roman" pitchFamily="28" charset="0"/>
              </a:defRPr>
            </a:lvl2pPr>
            <a:lvl3pPr marL="1143000" indent="-228600">
              <a:defRPr sz="2400">
                <a:solidFill>
                  <a:schemeClr val="tx1"/>
                </a:solidFill>
                <a:latin typeface="Times New Roman" pitchFamily="28" charset="0"/>
              </a:defRPr>
            </a:lvl3pPr>
            <a:lvl4pPr marL="1600200" indent="-228600">
              <a:defRPr sz="2400">
                <a:solidFill>
                  <a:schemeClr val="tx1"/>
                </a:solidFill>
                <a:latin typeface="Times New Roman" pitchFamily="28" charset="0"/>
              </a:defRPr>
            </a:lvl4pPr>
            <a:lvl5pPr marL="2057400" indent="-228600">
              <a:defRPr sz="2400">
                <a:solidFill>
                  <a:schemeClr val="tx1"/>
                </a:solidFill>
                <a:latin typeface="Times New Roman" pitchFamily="28" charset="0"/>
              </a:defRPr>
            </a:lvl5pPr>
            <a:lvl6pPr marL="2514600" indent="-228600" eaLnBrk="0" fontAlgn="base" hangingPunct="0">
              <a:spcBef>
                <a:spcPct val="0"/>
              </a:spcBef>
              <a:spcAft>
                <a:spcPct val="0"/>
              </a:spcAft>
              <a:defRPr sz="2400">
                <a:solidFill>
                  <a:schemeClr val="tx1"/>
                </a:solidFill>
                <a:latin typeface="Times New Roman" pitchFamily="28" charset="0"/>
              </a:defRPr>
            </a:lvl6pPr>
            <a:lvl7pPr marL="2971800" indent="-228600" eaLnBrk="0" fontAlgn="base" hangingPunct="0">
              <a:spcBef>
                <a:spcPct val="0"/>
              </a:spcBef>
              <a:spcAft>
                <a:spcPct val="0"/>
              </a:spcAft>
              <a:defRPr sz="2400">
                <a:solidFill>
                  <a:schemeClr val="tx1"/>
                </a:solidFill>
                <a:latin typeface="Times New Roman" pitchFamily="28" charset="0"/>
              </a:defRPr>
            </a:lvl7pPr>
            <a:lvl8pPr marL="3429000" indent="-228600" eaLnBrk="0" fontAlgn="base" hangingPunct="0">
              <a:spcBef>
                <a:spcPct val="0"/>
              </a:spcBef>
              <a:spcAft>
                <a:spcPct val="0"/>
              </a:spcAft>
              <a:defRPr sz="2400">
                <a:solidFill>
                  <a:schemeClr val="tx1"/>
                </a:solidFill>
                <a:latin typeface="Times New Roman" pitchFamily="28" charset="0"/>
              </a:defRPr>
            </a:lvl8pPr>
            <a:lvl9pPr marL="3886200" indent="-228600" eaLnBrk="0" fontAlgn="base" hangingPunct="0">
              <a:spcBef>
                <a:spcPct val="0"/>
              </a:spcBef>
              <a:spcAft>
                <a:spcPct val="0"/>
              </a:spcAft>
              <a:defRPr sz="2400">
                <a:solidFill>
                  <a:schemeClr val="tx1"/>
                </a:solidFill>
                <a:latin typeface="Times New Roman" pitchFamily="28" charset="0"/>
              </a:defRPr>
            </a:lvl9pPr>
          </a:lstStyle>
          <a:p>
            <a:fld id="{F01E0572-7CBA-414C-AEEE-185CCF17B005}" type="slidenum">
              <a:rPr lang="en-US" sz="1400"/>
              <a:pPr/>
              <a:t>23</a:t>
            </a:fld>
            <a:endParaRPr lang="en-US" sz="1400"/>
          </a:p>
        </p:txBody>
      </p:sp>
      <p:sp>
        <p:nvSpPr>
          <p:cNvPr id="18436" name="Rectangle 2"/>
          <p:cNvSpPr>
            <a:spLocks noGrp="1" noChangeArrowheads="1"/>
          </p:cNvSpPr>
          <p:nvPr>
            <p:ph type="title"/>
          </p:nvPr>
        </p:nvSpPr>
        <p:spPr/>
        <p:txBody>
          <a:bodyPr/>
          <a:lstStyle/>
          <a:p>
            <a:r>
              <a:rPr lang="en-CA" sz="3200"/>
              <a:t>Activation </a:t>
            </a:r>
            <a:r>
              <a:rPr lang="en-CA" sz="3200" dirty="0"/>
              <a:t>functions for units</a:t>
            </a:r>
            <a:endParaRPr lang="en-US" sz="3200" dirty="0"/>
          </a:p>
        </p:txBody>
      </p:sp>
      <p:sp>
        <p:nvSpPr>
          <p:cNvPr id="18437" name="Oval 3"/>
          <p:cNvSpPr>
            <a:spLocks noChangeArrowheads="1"/>
          </p:cNvSpPr>
          <p:nvPr/>
        </p:nvSpPr>
        <p:spPr bwMode="auto">
          <a:xfrm>
            <a:off x="1930400" y="2438400"/>
            <a:ext cx="1219200" cy="838200"/>
          </a:xfrm>
          <a:prstGeom prst="ellipse">
            <a:avLst/>
          </a:prstGeom>
          <a:solidFill>
            <a:srgbClr val="FFFF00"/>
          </a:solidFill>
          <a:ln w="9525">
            <a:solidFill>
              <a:schemeClr val="tx1"/>
            </a:solidFill>
            <a:miter lim="800000"/>
            <a:headEnd/>
            <a:tailEnd/>
          </a:ln>
        </p:spPr>
        <p:txBody>
          <a:bodyPr wrap="none" anchor="ctr"/>
          <a:lstStyle/>
          <a:p>
            <a:endParaRPr lang="en-US"/>
          </a:p>
        </p:txBody>
      </p:sp>
      <p:sp>
        <p:nvSpPr>
          <p:cNvPr id="18438" name="Line 4"/>
          <p:cNvSpPr>
            <a:spLocks noChangeShapeType="1"/>
          </p:cNvSpPr>
          <p:nvPr/>
        </p:nvSpPr>
        <p:spPr bwMode="auto">
          <a:xfrm>
            <a:off x="2540000" y="2514600"/>
            <a:ext cx="0" cy="685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18439" name="Line 5"/>
          <p:cNvSpPr>
            <a:spLocks noChangeShapeType="1"/>
          </p:cNvSpPr>
          <p:nvPr/>
        </p:nvSpPr>
        <p:spPr bwMode="auto">
          <a:xfrm>
            <a:off x="1930400" y="2895600"/>
            <a:ext cx="1219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18440" name="Line 6"/>
          <p:cNvSpPr>
            <a:spLocks noChangeShapeType="1"/>
          </p:cNvSpPr>
          <p:nvPr/>
        </p:nvSpPr>
        <p:spPr bwMode="auto">
          <a:xfrm>
            <a:off x="2032000" y="2895600"/>
            <a:ext cx="508000" cy="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18441" name="Line 7"/>
          <p:cNvSpPr>
            <a:spLocks noChangeShapeType="1"/>
          </p:cNvSpPr>
          <p:nvPr/>
        </p:nvSpPr>
        <p:spPr bwMode="auto">
          <a:xfrm flipV="1">
            <a:off x="2540000" y="2590800"/>
            <a:ext cx="0" cy="30480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18442" name="Line 8"/>
          <p:cNvSpPr>
            <a:spLocks noChangeShapeType="1"/>
          </p:cNvSpPr>
          <p:nvPr/>
        </p:nvSpPr>
        <p:spPr bwMode="auto">
          <a:xfrm>
            <a:off x="2540000" y="2590800"/>
            <a:ext cx="406400" cy="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18443" name="Oval 9"/>
          <p:cNvSpPr>
            <a:spLocks noChangeArrowheads="1"/>
          </p:cNvSpPr>
          <p:nvPr/>
        </p:nvSpPr>
        <p:spPr bwMode="auto">
          <a:xfrm>
            <a:off x="4919787" y="2438400"/>
            <a:ext cx="1219200" cy="838200"/>
          </a:xfrm>
          <a:prstGeom prst="ellipse">
            <a:avLst/>
          </a:prstGeom>
          <a:solidFill>
            <a:srgbClr val="FFFF00"/>
          </a:solidFill>
          <a:ln w="9525">
            <a:solidFill>
              <a:schemeClr val="tx1"/>
            </a:solidFill>
            <a:miter lim="800000"/>
            <a:headEnd/>
            <a:tailEnd/>
          </a:ln>
        </p:spPr>
        <p:txBody>
          <a:bodyPr wrap="none" anchor="ctr"/>
          <a:lstStyle/>
          <a:p>
            <a:endParaRPr lang="en-US"/>
          </a:p>
        </p:txBody>
      </p:sp>
      <p:sp>
        <p:nvSpPr>
          <p:cNvPr id="18444" name="Line 10"/>
          <p:cNvSpPr>
            <a:spLocks noChangeShapeType="1"/>
          </p:cNvSpPr>
          <p:nvPr/>
        </p:nvSpPr>
        <p:spPr bwMode="auto">
          <a:xfrm>
            <a:off x="5541110" y="2514600"/>
            <a:ext cx="0" cy="685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18445" name="Line 11"/>
          <p:cNvSpPr>
            <a:spLocks noChangeShapeType="1"/>
          </p:cNvSpPr>
          <p:nvPr/>
        </p:nvSpPr>
        <p:spPr bwMode="auto">
          <a:xfrm>
            <a:off x="4931510" y="2895600"/>
            <a:ext cx="1219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18446" name="Line 12"/>
          <p:cNvSpPr>
            <a:spLocks noChangeShapeType="1"/>
          </p:cNvSpPr>
          <p:nvPr/>
        </p:nvSpPr>
        <p:spPr bwMode="auto">
          <a:xfrm>
            <a:off x="5056556" y="3048000"/>
            <a:ext cx="508000" cy="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18447" name="Line 13"/>
          <p:cNvSpPr>
            <a:spLocks noChangeShapeType="1"/>
          </p:cNvSpPr>
          <p:nvPr/>
        </p:nvSpPr>
        <p:spPr bwMode="auto">
          <a:xfrm flipV="1">
            <a:off x="5541110" y="2743200"/>
            <a:ext cx="0" cy="30480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18448" name="Line 14"/>
          <p:cNvSpPr>
            <a:spLocks noChangeShapeType="1"/>
          </p:cNvSpPr>
          <p:nvPr/>
        </p:nvSpPr>
        <p:spPr bwMode="auto">
          <a:xfrm>
            <a:off x="5541110" y="2743200"/>
            <a:ext cx="406400" cy="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18449" name="Oval 15"/>
          <p:cNvSpPr>
            <a:spLocks noChangeArrowheads="1"/>
          </p:cNvSpPr>
          <p:nvPr/>
        </p:nvSpPr>
        <p:spPr bwMode="auto">
          <a:xfrm>
            <a:off x="7244870" y="2438400"/>
            <a:ext cx="1219200" cy="838200"/>
          </a:xfrm>
          <a:prstGeom prst="ellipse">
            <a:avLst/>
          </a:prstGeom>
          <a:solidFill>
            <a:srgbClr val="FFFF00"/>
          </a:solidFill>
          <a:ln w="9525">
            <a:solidFill>
              <a:schemeClr val="tx1"/>
            </a:solidFill>
            <a:miter lim="800000"/>
            <a:headEnd/>
            <a:tailEnd/>
          </a:ln>
        </p:spPr>
        <p:txBody>
          <a:bodyPr wrap="none" anchor="ctr"/>
          <a:lstStyle/>
          <a:p>
            <a:endParaRPr lang="en-US"/>
          </a:p>
        </p:txBody>
      </p:sp>
      <p:sp>
        <p:nvSpPr>
          <p:cNvPr id="18450" name="Line 16"/>
          <p:cNvSpPr>
            <a:spLocks noChangeShapeType="1"/>
          </p:cNvSpPr>
          <p:nvPr/>
        </p:nvSpPr>
        <p:spPr bwMode="auto">
          <a:xfrm>
            <a:off x="7866193" y="2514600"/>
            <a:ext cx="0" cy="685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18451" name="Line 17"/>
          <p:cNvSpPr>
            <a:spLocks noChangeShapeType="1"/>
          </p:cNvSpPr>
          <p:nvPr/>
        </p:nvSpPr>
        <p:spPr bwMode="auto">
          <a:xfrm>
            <a:off x="7256593" y="2895600"/>
            <a:ext cx="1219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18452" name="Freeform 18"/>
          <p:cNvSpPr>
            <a:spLocks/>
          </p:cNvSpPr>
          <p:nvPr/>
        </p:nvSpPr>
        <p:spPr bwMode="auto">
          <a:xfrm>
            <a:off x="7334747" y="2501900"/>
            <a:ext cx="812800" cy="419100"/>
          </a:xfrm>
          <a:custGeom>
            <a:avLst/>
            <a:gdLst>
              <a:gd name="T0" fmla="*/ 0 w 384"/>
              <a:gd name="T1" fmla="*/ 248 h 264"/>
              <a:gd name="T2" fmla="*/ 144 w 384"/>
              <a:gd name="T3" fmla="*/ 248 h 264"/>
              <a:gd name="T4" fmla="*/ 240 w 384"/>
              <a:gd name="T5" fmla="*/ 152 h 264"/>
              <a:gd name="T6" fmla="*/ 240 w 384"/>
              <a:gd name="T7" fmla="*/ 56 h 264"/>
              <a:gd name="T8" fmla="*/ 288 w 384"/>
              <a:gd name="T9" fmla="*/ 8 h 264"/>
              <a:gd name="T10" fmla="*/ 384 w 384"/>
              <a:gd name="T11" fmla="*/ 8 h 264"/>
              <a:gd name="T12" fmla="*/ 0 60000 65536"/>
              <a:gd name="T13" fmla="*/ 0 60000 65536"/>
              <a:gd name="T14" fmla="*/ 0 60000 65536"/>
              <a:gd name="T15" fmla="*/ 0 60000 65536"/>
              <a:gd name="T16" fmla="*/ 0 60000 65536"/>
              <a:gd name="T17" fmla="*/ 0 60000 65536"/>
              <a:gd name="T18" fmla="*/ 0 w 384"/>
              <a:gd name="T19" fmla="*/ 0 h 264"/>
              <a:gd name="T20" fmla="*/ 384 w 384"/>
              <a:gd name="T21" fmla="*/ 264 h 264"/>
            </a:gdLst>
            <a:ahLst/>
            <a:cxnLst>
              <a:cxn ang="T12">
                <a:pos x="T0" y="T1"/>
              </a:cxn>
              <a:cxn ang="T13">
                <a:pos x="T2" y="T3"/>
              </a:cxn>
              <a:cxn ang="T14">
                <a:pos x="T4" y="T5"/>
              </a:cxn>
              <a:cxn ang="T15">
                <a:pos x="T6" y="T7"/>
              </a:cxn>
              <a:cxn ang="T16">
                <a:pos x="T8" y="T9"/>
              </a:cxn>
              <a:cxn ang="T17">
                <a:pos x="T10" y="T11"/>
              </a:cxn>
            </a:cxnLst>
            <a:rect l="T18" t="T19" r="T20" b="T21"/>
            <a:pathLst>
              <a:path w="384" h="264">
                <a:moveTo>
                  <a:pt x="0" y="248"/>
                </a:moveTo>
                <a:cubicBezTo>
                  <a:pt x="52" y="256"/>
                  <a:pt x="104" y="264"/>
                  <a:pt x="144" y="248"/>
                </a:cubicBezTo>
                <a:cubicBezTo>
                  <a:pt x="184" y="232"/>
                  <a:pt x="224" y="184"/>
                  <a:pt x="240" y="152"/>
                </a:cubicBezTo>
                <a:cubicBezTo>
                  <a:pt x="256" y="120"/>
                  <a:pt x="232" y="80"/>
                  <a:pt x="240" y="56"/>
                </a:cubicBezTo>
                <a:cubicBezTo>
                  <a:pt x="248" y="32"/>
                  <a:pt x="264" y="16"/>
                  <a:pt x="288" y="8"/>
                </a:cubicBezTo>
                <a:cubicBezTo>
                  <a:pt x="312" y="0"/>
                  <a:pt x="368" y="8"/>
                  <a:pt x="384" y="8"/>
                </a:cubicBezTo>
              </a:path>
            </a:pathLst>
          </a:custGeom>
          <a:noFill/>
          <a:ln w="571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18453" name="Text Box 19"/>
          <p:cNvSpPr txBox="1">
            <a:spLocks noChangeArrowheads="1"/>
          </p:cNvSpPr>
          <p:nvPr/>
        </p:nvSpPr>
        <p:spPr bwMode="auto">
          <a:xfrm>
            <a:off x="1299634" y="3470276"/>
            <a:ext cx="21574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28" charset="0"/>
              </a:defRPr>
            </a:lvl1pPr>
            <a:lvl2pPr marL="742950" indent="-285750">
              <a:defRPr sz="2400">
                <a:solidFill>
                  <a:schemeClr val="tx1"/>
                </a:solidFill>
                <a:latin typeface="Times New Roman" pitchFamily="28" charset="0"/>
              </a:defRPr>
            </a:lvl2pPr>
            <a:lvl3pPr marL="1143000" indent="-228600">
              <a:defRPr sz="2400">
                <a:solidFill>
                  <a:schemeClr val="tx1"/>
                </a:solidFill>
                <a:latin typeface="Times New Roman" pitchFamily="28" charset="0"/>
              </a:defRPr>
            </a:lvl3pPr>
            <a:lvl4pPr marL="1600200" indent="-228600">
              <a:defRPr sz="2400">
                <a:solidFill>
                  <a:schemeClr val="tx1"/>
                </a:solidFill>
                <a:latin typeface="Times New Roman" pitchFamily="28" charset="0"/>
              </a:defRPr>
            </a:lvl4pPr>
            <a:lvl5pPr marL="2057400" indent="-228600">
              <a:defRPr sz="2400">
                <a:solidFill>
                  <a:schemeClr val="tx1"/>
                </a:solidFill>
                <a:latin typeface="Times New Roman" pitchFamily="28" charset="0"/>
              </a:defRPr>
            </a:lvl5pPr>
            <a:lvl6pPr marL="2514600" indent="-228600" eaLnBrk="0" fontAlgn="base" hangingPunct="0">
              <a:spcBef>
                <a:spcPct val="0"/>
              </a:spcBef>
              <a:spcAft>
                <a:spcPct val="0"/>
              </a:spcAft>
              <a:defRPr sz="2400">
                <a:solidFill>
                  <a:schemeClr val="tx1"/>
                </a:solidFill>
                <a:latin typeface="Times New Roman" pitchFamily="28" charset="0"/>
              </a:defRPr>
            </a:lvl6pPr>
            <a:lvl7pPr marL="2971800" indent="-228600" eaLnBrk="0" fontAlgn="base" hangingPunct="0">
              <a:spcBef>
                <a:spcPct val="0"/>
              </a:spcBef>
              <a:spcAft>
                <a:spcPct val="0"/>
              </a:spcAft>
              <a:defRPr sz="2400">
                <a:solidFill>
                  <a:schemeClr val="tx1"/>
                </a:solidFill>
                <a:latin typeface="Times New Roman" pitchFamily="28" charset="0"/>
              </a:defRPr>
            </a:lvl7pPr>
            <a:lvl8pPr marL="3429000" indent="-228600" eaLnBrk="0" fontAlgn="base" hangingPunct="0">
              <a:spcBef>
                <a:spcPct val="0"/>
              </a:spcBef>
              <a:spcAft>
                <a:spcPct val="0"/>
              </a:spcAft>
              <a:defRPr sz="2400">
                <a:solidFill>
                  <a:schemeClr val="tx1"/>
                </a:solidFill>
                <a:latin typeface="Times New Roman" pitchFamily="28" charset="0"/>
              </a:defRPr>
            </a:lvl8pPr>
            <a:lvl9pPr marL="3886200" indent="-228600" eaLnBrk="0" fontAlgn="base" hangingPunct="0">
              <a:spcBef>
                <a:spcPct val="0"/>
              </a:spcBef>
              <a:spcAft>
                <a:spcPct val="0"/>
              </a:spcAft>
              <a:defRPr sz="2400">
                <a:solidFill>
                  <a:schemeClr val="tx1"/>
                </a:solidFill>
                <a:latin typeface="Times New Roman" pitchFamily="28" charset="0"/>
              </a:defRPr>
            </a:lvl9pPr>
          </a:lstStyle>
          <a:p>
            <a:pPr eaLnBrk="1" hangingPunct="1"/>
            <a:r>
              <a:rPr lang="en-US">
                <a:solidFill>
                  <a:srgbClr val="FF3300"/>
                </a:solidFill>
              </a:rPr>
              <a:t>Step function</a:t>
            </a:r>
          </a:p>
          <a:p>
            <a:pPr eaLnBrk="1" hangingPunct="1"/>
            <a:r>
              <a:rPr lang="en-CA" sz="1600"/>
              <a:t>(Linear Threshold Unit)</a:t>
            </a:r>
            <a:endParaRPr lang="en-US" sz="1600"/>
          </a:p>
        </p:txBody>
      </p:sp>
      <p:sp>
        <p:nvSpPr>
          <p:cNvPr id="18454" name="Text Box 20"/>
          <p:cNvSpPr txBox="1">
            <a:spLocks noChangeArrowheads="1"/>
          </p:cNvSpPr>
          <p:nvPr/>
        </p:nvSpPr>
        <p:spPr bwMode="auto">
          <a:xfrm>
            <a:off x="4497755" y="3429000"/>
            <a:ext cx="18501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28" charset="0"/>
              </a:defRPr>
            </a:lvl1pPr>
            <a:lvl2pPr marL="742950" indent="-285750">
              <a:defRPr sz="2400">
                <a:solidFill>
                  <a:schemeClr val="tx1"/>
                </a:solidFill>
                <a:latin typeface="Times New Roman" pitchFamily="28" charset="0"/>
              </a:defRPr>
            </a:lvl2pPr>
            <a:lvl3pPr marL="1143000" indent="-228600">
              <a:defRPr sz="2400">
                <a:solidFill>
                  <a:schemeClr val="tx1"/>
                </a:solidFill>
                <a:latin typeface="Times New Roman" pitchFamily="28" charset="0"/>
              </a:defRPr>
            </a:lvl3pPr>
            <a:lvl4pPr marL="1600200" indent="-228600">
              <a:defRPr sz="2400">
                <a:solidFill>
                  <a:schemeClr val="tx1"/>
                </a:solidFill>
                <a:latin typeface="Times New Roman" pitchFamily="28" charset="0"/>
              </a:defRPr>
            </a:lvl4pPr>
            <a:lvl5pPr marL="2057400" indent="-228600">
              <a:defRPr sz="2400">
                <a:solidFill>
                  <a:schemeClr val="tx1"/>
                </a:solidFill>
                <a:latin typeface="Times New Roman" pitchFamily="28" charset="0"/>
              </a:defRPr>
            </a:lvl5pPr>
            <a:lvl6pPr marL="2514600" indent="-228600" eaLnBrk="0" fontAlgn="base" hangingPunct="0">
              <a:spcBef>
                <a:spcPct val="0"/>
              </a:spcBef>
              <a:spcAft>
                <a:spcPct val="0"/>
              </a:spcAft>
              <a:defRPr sz="2400">
                <a:solidFill>
                  <a:schemeClr val="tx1"/>
                </a:solidFill>
                <a:latin typeface="Times New Roman" pitchFamily="28" charset="0"/>
              </a:defRPr>
            </a:lvl6pPr>
            <a:lvl7pPr marL="2971800" indent="-228600" eaLnBrk="0" fontAlgn="base" hangingPunct="0">
              <a:spcBef>
                <a:spcPct val="0"/>
              </a:spcBef>
              <a:spcAft>
                <a:spcPct val="0"/>
              </a:spcAft>
              <a:defRPr sz="2400">
                <a:solidFill>
                  <a:schemeClr val="tx1"/>
                </a:solidFill>
                <a:latin typeface="Times New Roman" pitchFamily="28" charset="0"/>
              </a:defRPr>
            </a:lvl7pPr>
            <a:lvl8pPr marL="3429000" indent="-228600" eaLnBrk="0" fontAlgn="base" hangingPunct="0">
              <a:spcBef>
                <a:spcPct val="0"/>
              </a:spcBef>
              <a:spcAft>
                <a:spcPct val="0"/>
              </a:spcAft>
              <a:defRPr sz="2400">
                <a:solidFill>
                  <a:schemeClr val="tx1"/>
                </a:solidFill>
                <a:latin typeface="Times New Roman" pitchFamily="28" charset="0"/>
              </a:defRPr>
            </a:lvl8pPr>
            <a:lvl9pPr marL="3886200" indent="-228600" eaLnBrk="0" fontAlgn="base" hangingPunct="0">
              <a:spcBef>
                <a:spcPct val="0"/>
              </a:spcBef>
              <a:spcAft>
                <a:spcPct val="0"/>
              </a:spcAft>
              <a:defRPr sz="2400">
                <a:solidFill>
                  <a:schemeClr val="tx1"/>
                </a:solidFill>
                <a:latin typeface="Times New Roman" pitchFamily="28" charset="0"/>
              </a:defRPr>
            </a:lvl9pPr>
          </a:lstStyle>
          <a:p>
            <a:pPr eaLnBrk="1" hangingPunct="1"/>
            <a:r>
              <a:rPr lang="en-US" dirty="0">
                <a:solidFill>
                  <a:srgbClr val="FF3300"/>
                </a:solidFill>
              </a:rPr>
              <a:t>Sign function</a:t>
            </a:r>
          </a:p>
        </p:txBody>
      </p:sp>
      <p:sp>
        <p:nvSpPr>
          <p:cNvPr id="18455" name="Text Box 21"/>
          <p:cNvSpPr txBox="1">
            <a:spLocks noChangeArrowheads="1"/>
          </p:cNvSpPr>
          <p:nvPr/>
        </p:nvSpPr>
        <p:spPr bwMode="auto">
          <a:xfrm>
            <a:off x="6713420" y="3429000"/>
            <a:ext cx="238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28" charset="0"/>
              </a:defRPr>
            </a:lvl1pPr>
            <a:lvl2pPr marL="742950" indent="-285750">
              <a:defRPr sz="2400">
                <a:solidFill>
                  <a:schemeClr val="tx1"/>
                </a:solidFill>
                <a:latin typeface="Times New Roman" pitchFamily="28" charset="0"/>
              </a:defRPr>
            </a:lvl2pPr>
            <a:lvl3pPr marL="1143000" indent="-228600">
              <a:defRPr sz="2400">
                <a:solidFill>
                  <a:schemeClr val="tx1"/>
                </a:solidFill>
                <a:latin typeface="Times New Roman" pitchFamily="28" charset="0"/>
              </a:defRPr>
            </a:lvl3pPr>
            <a:lvl4pPr marL="1600200" indent="-228600">
              <a:defRPr sz="2400">
                <a:solidFill>
                  <a:schemeClr val="tx1"/>
                </a:solidFill>
                <a:latin typeface="Times New Roman" pitchFamily="28" charset="0"/>
              </a:defRPr>
            </a:lvl4pPr>
            <a:lvl5pPr marL="2057400" indent="-228600">
              <a:defRPr sz="2400">
                <a:solidFill>
                  <a:schemeClr val="tx1"/>
                </a:solidFill>
                <a:latin typeface="Times New Roman" pitchFamily="28" charset="0"/>
              </a:defRPr>
            </a:lvl5pPr>
            <a:lvl6pPr marL="2514600" indent="-228600" eaLnBrk="0" fontAlgn="base" hangingPunct="0">
              <a:spcBef>
                <a:spcPct val="0"/>
              </a:spcBef>
              <a:spcAft>
                <a:spcPct val="0"/>
              </a:spcAft>
              <a:defRPr sz="2400">
                <a:solidFill>
                  <a:schemeClr val="tx1"/>
                </a:solidFill>
                <a:latin typeface="Times New Roman" pitchFamily="28" charset="0"/>
              </a:defRPr>
            </a:lvl6pPr>
            <a:lvl7pPr marL="2971800" indent="-228600" eaLnBrk="0" fontAlgn="base" hangingPunct="0">
              <a:spcBef>
                <a:spcPct val="0"/>
              </a:spcBef>
              <a:spcAft>
                <a:spcPct val="0"/>
              </a:spcAft>
              <a:defRPr sz="2400">
                <a:solidFill>
                  <a:schemeClr val="tx1"/>
                </a:solidFill>
                <a:latin typeface="Times New Roman" pitchFamily="28" charset="0"/>
              </a:defRPr>
            </a:lvl7pPr>
            <a:lvl8pPr marL="3429000" indent="-228600" eaLnBrk="0" fontAlgn="base" hangingPunct="0">
              <a:spcBef>
                <a:spcPct val="0"/>
              </a:spcBef>
              <a:spcAft>
                <a:spcPct val="0"/>
              </a:spcAft>
              <a:defRPr sz="2400">
                <a:solidFill>
                  <a:schemeClr val="tx1"/>
                </a:solidFill>
                <a:latin typeface="Times New Roman" pitchFamily="28" charset="0"/>
              </a:defRPr>
            </a:lvl8pPr>
            <a:lvl9pPr marL="3886200" indent="-228600" eaLnBrk="0" fontAlgn="base" hangingPunct="0">
              <a:spcBef>
                <a:spcPct val="0"/>
              </a:spcBef>
              <a:spcAft>
                <a:spcPct val="0"/>
              </a:spcAft>
              <a:defRPr sz="2400">
                <a:solidFill>
                  <a:schemeClr val="tx1"/>
                </a:solidFill>
                <a:latin typeface="Times New Roman" pitchFamily="28" charset="0"/>
              </a:defRPr>
            </a:lvl9pPr>
          </a:lstStyle>
          <a:p>
            <a:pPr eaLnBrk="1" hangingPunct="1"/>
            <a:r>
              <a:rPr lang="en-US" dirty="0">
                <a:solidFill>
                  <a:srgbClr val="FF3300"/>
                </a:solidFill>
              </a:rPr>
              <a:t>Sigmoid  function</a:t>
            </a:r>
          </a:p>
        </p:txBody>
      </p:sp>
      <p:sp>
        <p:nvSpPr>
          <p:cNvPr id="18456" name="Text Box 22"/>
          <p:cNvSpPr txBox="1">
            <a:spLocks noChangeArrowheads="1"/>
          </p:cNvSpPr>
          <p:nvPr/>
        </p:nvSpPr>
        <p:spPr bwMode="auto">
          <a:xfrm>
            <a:off x="603251" y="4192589"/>
            <a:ext cx="295369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28" charset="0"/>
              </a:defRPr>
            </a:lvl1pPr>
            <a:lvl2pPr marL="742950" indent="-285750">
              <a:defRPr sz="2400">
                <a:solidFill>
                  <a:schemeClr val="tx1"/>
                </a:solidFill>
                <a:latin typeface="Times New Roman" pitchFamily="28" charset="0"/>
              </a:defRPr>
            </a:lvl2pPr>
            <a:lvl3pPr marL="1143000" indent="-228600">
              <a:defRPr sz="2400">
                <a:solidFill>
                  <a:schemeClr val="tx1"/>
                </a:solidFill>
                <a:latin typeface="Times New Roman" pitchFamily="28" charset="0"/>
              </a:defRPr>
            </a:lvl3pPr>
            <a:lvl4pPr marL="1600200" indent="-228600">
              <a:defRPr sz="2400">
                <a:solidFill>
                  <a:schemeClr val="tx1"/>
                </a:solidFill>
                <a:latin typeface="Times New Roman" pitchFamily="28" charset="0"/>
              </a:defRPr>
            </a:lvl4pPr>
            <a:lvl5pPr marL="2057400" indent="-228600">
              <a:defRPr sz="2400">
                <a:solidFill>
                  <a:schemeClr val="tx1"/>
                </a:solidFill>
                <a:latin typeface="Times New Roman" pitchFamily="28" charset="0"/>
              </a:defRPr>
            </a:lvl5pPr>
            <a:lvl6pPr marL="2514600" indent="-228600" eaLnBrk="0" fontAlgn="base" hangingPunct="0">
              <a:spcBef>
                <a:spcPct val="0"/>
              </a:spcBef>
              <a:spcAft>
                <a:spcPct val="0"/>
              </a:spcAft>
              <a:defRPr sz="2400">
                <a:solidFill>
                  <a:schemeClr val="tx1"/>
                </a:solidFill>
                <a:latin typeface="Times New Roman" pitchFamily="28" charset="0"/>
              </a:defRPr>
            </a:lvl6pPr>
            <a:lvl7pPr marL="2971800" indent="-228600" eaLnBrk="0" fontAlgn="base" hangingPunct="0">
              <a:spcBef>
                <a:spcPct val="0"/>
              </a:spcBef>
              <a:spcAft>
                <a:spcPct val="0"/>
              </a:spcAft>
              <a:defRPr sz="2400">
                <a:solidFill>
                  <a:schemeClr val="tx1"/>
                </a:solidFill>
                <a:latin typeface="Times New Roman" pitchFamily="28" charset="0"/>
              </a:defRPr>
            </a:lvl7pPr>
            <a:lvl8pPr marL="3429000" indent="-228600" eaLnBrk="0" fontAlgn="base" hangingPunct="0">
              <a:spcBef>
                <a:spcPct val="0"/>
              </a:spcBef>
              <a:spcAft>
                <a:spcPct val="0"/>
              </a:spcAft>
              <a:defRPr sz="2400">
                <a:solidFill>
                  <a:schemeClr val="tx1"/>
                </a:solidFill>
                <a:latin typeface="Times New Roman" pitchFamily="28" charset="0"/>
              </a:defRPr>
            </a:lvl8pPr>
            <a:lvl9pPr marL="3886200" indent="-228600" eaLnBrk="0" fontAlgn="base" hangingPunct="0">
              <a:spcBef>
                <a:spcPct val="0"/>
              </a:spcBef>
              <a:spcAft>
                <a:spcPct val="0"/>
              </a:spcAft>
              <a:defRPr sz="2400">
                <a:solidFill>
                  <a:schemeClr val="tx1"/>
                </a:solidFill>
                <a:latin typeface="Times New Roman" pitchFamily="28" charset="0"/>
              </a:defRPr>
            </a:lvl9pPr>
          </a:lstStyle>
          <a:p>
            <a:pPr eaLnBrk="1" hangingPunct="1"/>
            <a:r>
              <a:rPr lang="en-US" sz="1800" b="1" dirty="0"/>
              <a:t>step(x) = 1, if x &gt;= threshold</a:t>
            </a:r>
          </a:p>
          <a:p>
            <a:pPr eaLnBrk="1" hangingPunct="1"/>
            <a:r>
              <a:rPr lang="en-US" sz="1800" b="1" dirty="0"/>
              <a:t>                0, if x &lt; threshold</a:t>
            </a:r>
          </a:p>
          <a:p>
            <a:pPr eaLnBrk="1" hangingPunct="1"/>
            <a:endParaRPr lang="en-US" sz="1800" b="1" dirty="0"/>
          </a:p>
        </p:txBody>
      </p:sp>
      <p:sp>
        <p:nvSpPr>
          <p:cNvPr id="18457" name="Text Box 23"/>
          <p:cNvSpPr txBox="1">
            <a:spLocks noChangeArrowheads="1"/>
          </p:cNvSpPr>
          <p:nvPr/>
        </p:nvSpPr>
        <p:spPr bwMode="auto">
          <a:xfrm>
            <a:off x="4321910" y="3962400"/>
            <a:ext cx="22685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28" charset="0"/>
              </a:defRPr>
            </a:lvl1pPr>
            <a:lvl2pPr marL="742950" indent="-285750">
              <a:defRPr sz="2400">
                <a:solidFill>
                  <a:schemeClr val="tx1"/>
                </a:solidFill>
                <a:latin typeface="Times New Roman" pitchFamily="28" charset="0"/>
              </a:defRPr>
            </a:lvl2pPr>
            <a:lvl3pPr marL="1143000" indent="-228600">
              <a:defRPr sz="2400">
                <a:solidFill>
                  <a:schemeClr val="tx1"/>
                </a:solidFill>
                <a:latin typeface="Times New Roman" pitchFamily="28" charset="0"/>
              </a:defRPr>
            </a:lvl3pPr>
            <a:lvl4pPr marL="1600200" indent="-228600">
              <a:defRPr sz="2400">
                <a:solidFill>
                  <a:schemeClr val="tx1"/>
                </a:solidFill>
                <a:latin typeface="Times New Roman" pitchFamily="28" charset="0"/>
              </a:defRPr>
            </a:lvl4pPr>
            <a:lvl5pPr marL="2057400" indent="-228600">
              <a:defRPr sz="2400">
                <a:solidFill>
                  <a:schemeClr val="tx1"/>
                </a:solidFill>
                <a:latin typeface="Times New Roman" pitchFamily="28" charset="0"/>
              </a:defRPr>
            </a:lvl5pPr>
            <a:lvl6pPr marL="2514600" indent="-228600" eaLnBrk="0" fontAlgn="base" hangingPunct="0">
              <a:spcBef>
                <a:spcPct val="0"/>
              </a:spcBef>
              <a:spcAft>
                <a:spcPct val="0"/>
              </a:spcAft>
              <a:defRPr sz="2400">
                <a:solidFill>
                  <a:schemeClr val="tx1"/>
                </a:solidFill>
                <a:latin typeface="Times New Roman" pitchFamily="28" charset="0"/>
              </a:defRPr>
            </a:lvl6pPr>
            <a:lvl7pPr marL="2971800" indent="-228600" eaLnBrk="0" fontAlgn="base" hangingPunct="0">
              <a:spcBef>
                <a:spcPct val="0"/>
              </a:spcBef>
              <a:spcAft>
                <a:spcPct val="0"/>
              </a:spcAft>
              <a:defRPr sz="2400">
                <a:solidFill>
                  <a:schemeClr val="tx1"/>
                </a:solidFill>
                <a:latin typeface="Times New Roman" pitchFamily="28" charset="0"/>
              </a:defRPr>
            </a:lvl7pPr>
            <a:lvl8pPr marL="3429000" indent="-228600" eaLnBrk="0" fontAlgn="base" hangingPunct="0">
              <a:spcBef>
                <a:spcPct val="0"/>
              </a:spcBef>
              <a:spcAft>
                <a:spcPct val="0"/>
              </a:spcAft>
              <a:defRPr sz="2400">
                <a:solidFill>
                  <a:schemeClr val="tx1"/>
                </a:solidFill>
                <a:latin typeface="Times New Roman" pitchFamily="28" charset="0"/>
              </a:defRPr>
            </a:lvl8pPr>
            <a:lvl9pPr marL="3886200" indent="-228600" eaLnBrk="0" fontAlgn="base" hangingPunct="0">
              <a:spcBef>
                <a:spcPct val="0"/>
              </a:spcBef>
              <a:spcAft>
                <a:spcPct val="0"/>
              </a:spcAft>
              <a:defRPr sz="2400">
                <a:solidFill>
                  <a:schemeClr val="tx1"/>
                </a:solidFill>
                <a:latin typeface="Times New Roman" pitchFamily="28" charset="0"/>
              </a:defRPr>
            </a:lvl9pPr>
          </a:lstStyle>
          <a:p>
            <a:pPr eaLnBrk="1" hangingPunct="1"/>
            <a:r>
              <a:rPr lang="en-US" sz="1800" b="1" dirty="0"/>
              <a:t>sign(x) = +1, if x &gt;= 0</a:t>
            </a:r>
          </a:p>
          <a:p>
            <a:pPr eaLnBrk="1" hangingPunct="1"/>
            <a:r>
              <a:rPr lang="en-US" sz="1800" b="1" dirty="0"/>
              <a:t>                 -1, if x &lt; 0</a:t>
            </a:r>
          </a:p>
        </p:txBody>
      </p:sp>
      <p:sp>
        <p:nvSpPr>
          <p:cNvPr id="18458" name="Text Box 24"/>
          <p:cNvSpPr txBox="1">
            <a:spLocks noChangeArrowheads="1"/>
          </p:cNvSpPr>
          <p:nvPr/>
        </p:nvSpPr>
        <p:spPr bwMode="auto">
          <a:xfrm>
            <a:off x="6885362" y="3962400"/>
            <a:ext cx="22813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28" charset="0"/>
              </a:defRPr>
            </a:lvl1pPr>
            <a:lvl2pPr marL="742950" indent="-285750">
              <a:defRPr sz="2400">
                <a:solidFill>
                  <a:schemeClr val="tx1"/>
                </a:solidFill>
                <a:latin typeface="Times New Roman" pitchFamily="28" charset="0"/>
              </a:defRPr>
            </a:lvl2pPr>
            <a:lvl3pPr marL="1143000" indent="-228600">
              <a:defRPr sz="2400">
                <a:solidFill>
                  <a:schemeClr val="tx1"/>
                </a:solidFill>
                <a:latin typeface="Times New Roman" pitchFamily="28" charset="0"/>
              </a:defRPr>
            </a:lvl3pPr>
            <a:lvl4pPr marL="1600200" indent="-228600">
              <a:defRPr sz="2400">
                <a:solidFill>
                  <a:schemeClr val="tx1"/>
                </a:solidFill>
                <a:latin typeface="Times New Roman" pitchFamily="28" charset="0"/>
              </a:defRPr>
            </a:lvl4pPr>
            <a:lvl5pPr marL="2057400" indent="-228600">
              <a:defRPr sz="2400">
                <a:solidFill>
                  <a:schemeClr val="tx1"/>
                </a:solidFill>
                <a:latin typeface="Times New Roman" pitchFamily="28" charset="0"/>
              </a:defRPr>
            </a:lvl5pPr>
            <a:lvl6pPr marL="2514600" indent="-228600" eaLnBrk="0" fontAlgn="base" hangingPunct="0">
              <a:spcBef>
                <a:spcPct val="0"/>
              </a:spcBef>
              <a:spcAft>
                <a:spcPct val="0"/>
              </a:spcAft>
              <a:defRPr sz="2400">
                <a:solidFill>
                  <a:schemeClr val="tx1"/>
                </a:solidFill>
                <a:latin typeface="Times New Roman" pitchFamily="28" charset="0"/>
              </a:defRPr>
            </a:lvl6pPr>
            <a:lvl7pPr marL="2971800" indent="-228600" eaLnBrk="0" fontAlgn="base" hangingPunct="0">
              <a:spcBef>
                <a:spcPct val="0"/>
              </a:spcBef>
              <a:spcAft>
                <a:spcPct val="0"/>
              </a:spcAft>
              <a:defRPr sz="2400">
                <a:solidFill>
                  <a:schemeClr val="tx1"/>
                </a:solidFill>
                <a:latin typeface="Times New Roman" pitchFamily="28" charset="0"/>
              </a:defRPr>
            </a:lvl7pPr>
            <a:lvl8pPr marL="3429000" indent="-228600" eaLnBrk="0" fontAlgn="base" hangingPunct="0">
              <a:spcBef>
                <a:spcPct val="0"/>
              </a:spcBef>
              <a:spcAft>
                <a:spcPct val="0"/>
              </a:spcAft>
              <a:defRPr sz="2400">
                <a:solidFill>
                  <a:schemeClr val="tx1"/>
                </a:solidFill>
                <a:latin typeface="Times New Roman" pitchFamily="28" charset="0"/>
              </a:defRPr>
            </a:lvl8pPr>
            <a:lvl9pPr marL="3886200" indent="-228600" eaLnBrk="0" fontAlgn="base" hangingPunct="0">
              <a:spcBef>
                <a:spcPct val="0"/>
              </a:spcBef>
              <a:spcAft>
                <a:spcPct val="0"/>
              </a:spcAft>
              <a:defRPr sz="2400">
                <a:solidFill>
                  <a:schemeClr val="tx1"/>
                </a:solidFill>
                <a:latin typeface="Times New Roman" pitchFamily="28" charset="0"/>
              </a:defRPr>
            </a:lvl9pPr>
          </a:lstStyle>
          <a:p>
            <a:pPr eaLnBrk="1" hangingPunct="1"/>
            <a:r>
              <a:rPr lang="en-US" sz="1800" b="1" dirty="0"/>
              <a:t>sigmoid(x) = 1/(1+e</a:t>
            </a:r>
            <a:r>
              <a:rPr lang="en-US" sz="1800" b="1" baseline="30000" dirty="0"/>
              <a:t>-x</a:t>
            </a:r>
            <a:r>
              <a:rPr lang="en-US" sz="1800" b="1" dirty="0"/>
              <a:t>)</a:t>
            </a:r>
          </a:p>
        </p:txBody>
      </p:sp>
      <p:sp>
        <p:nvSpPr>
          <p:cNvPr id="27" name="Text Box 21"/>
          <p:cNvSpPr txBox="1">
            <a:spLocks noChangeArrowheads="1"/>
          </p:cNvSpPr>
          <p:nvPr/>
        </p:nvSpPr>
        <p:spPr bwMode="auto">
          <a:xfrm>
            <a:off x="9546497" y="3476138"/>
            <a:ext cx="238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28" charset="0"/>
              </a:defRPr>
            </a:lvl1pPr>
            <a:lvl2pPr marL="742950" indent="-285750">
              <a:defRPr sz="2400">
                <a:solidFill>
                  <a:schemeClr val="tx1"/>
                </a:solidFill>
                <a:latin typeface="Times New Roman" pitchFamily="28" charset="0"/>
              </a:defRPr>
            </a:lvl2pPr>
            <a:lvl3pPr marL="1143000" indent="-228600">
              <a:defRPr sz="2400">
                <a:solidFill>
                  <a:schemeClr val="tx1"/>
                </a:solidFill>
                <a:latin typeface="Times New Roman" pitchFamily="28" charset="0"/>
              </a:defRPr>
            </a:lvl3pPr>
            <a:lvl4pPr marL="1600200" indent="-228600">
              <a:defRPr sz="2400">
                <a:solidFill>
                  <a:schemeClr val="tx1"/>
                </a:solidFill>
                <a:latin typeface="Times New Roman" pitchFamily="28" charset="0"/>
              </a:defRPr>
            </a:lvl4pPr>
            <a:lvl5pPr marL="2057400" indent="-228600">
              <a:defRPr sz="2400">
                <a:solidFill>
                  <a:schemeClr val="tx1"/>
                </a:solidFill>
                <a:latin typeface="Times New Roman" pitchFamily="28" charset="0"/>
              </a:defRPr>
            </a:lvl5pPr>
            <a:lvl6pPr marL="2514600" indent="-228600" eaLnBrk="0" fontAlgn="base" hangingPunct="0">
              <a:spcBef>
                <a:spcPct val="0"/>
              </a:spcBef>
              <a:spcAft>
                <a:spcPct val="0"/>
              </a:spcAft>
              <a:defRPr sz="2400">
                <a:solidFill>
                  <a:schemeClr val="tx1"/>
                </a:solidFill>
                <a:latin typeface="Times New Roman" pitchFamily="28" charset="0"/>
              </a:defRPr>
            </a:lvl6pPr>
            <a:lvl7pPr marL="2971800" indent="-228600" eaLnBrk="0" fontAlgn="base" hangingPunct="0">
              <a:spcBef>
                <a:spcPct val="0"/>
              </a:spcBef>
              <a:spcAft>
                <a:spcPct val="0"/>
              </a:spcAft>
              <a:defRPr sz="2400">
                <a:solidFill>
                  <a:schemeClr val="tx1"/>
                </a:solidFill>
                <a:latin typeface="Times New Roman" pitchFamily="28" charset="0"/>
              </a:defRPr>
            </a:lvl7pPr>
            <a:lvl8pPr marL="3429000" indent="-228600" eaLnBrk="0" fontAlgn="base" hangingPunct="0">
              <a:spcBef>
                <a:spcPct val="0"/>
              </a:spcBef>
              <a:spcAft>
                <a:spcPct val="0"/>
              </a:spcAft>
              <a:defRPr sz="2400">
                <a:solidFill>
                  <a:schemeClr val="tx1"/>
                </a:solidFill>
                <a:latin typeface="Times New Roman" pitchFamily="28" charset="0"/>
              </a:defRPr>
            </a:lvl8pPr>
            <a:lvl9pPr marL="3886200" indent="-228600" eaLnBrk="0" fontAlgn="base" hangingPunct="0">
              <a:spcBef>
                <a:spcPct val="0"/>
              </a:spcBef>
              <a:spcAft>
                <a:spcPct val="0"/>
              </a:spcAft>
              <a:defRPr sz="2400">
                <a:solidFill>
                  <a:schemeClr val="tx1"/>
                </a:solidFill>
                <a:latin typeface="Times New Roman" pitchFamily="28" charset="0"/>
              </a:defRPr>
            </a:lvl9pPr>
          </a:lstStyle>
          <a:p>
            <a:pPr eaLnBrk="1" hangingPunct="1"/>
            <a:r>
              <a:rPr lang="en-US" dirty="0" err="1">
                <a:solidFill>
                  <a:srgbClr val="FF3300"/>
                </a:solidFill>
              </a:rPr>
              <a:t>Relu</a:t>
            </a:r>
            <a:r>
              <a:rPr lang="en-US" dirty="0">
                <a:solidFill>
                  <a:srgbClr val="FF3300"/>
                </a:solidFill>
              </a:rPr>
              <a:t>  function</a:t>
            </a:r>
          </a:p>
        </p:txBody>
      </p:sp>
      <p:sp>
        <p:nvSpPr>
          <p:cNvPr id="28" name="Text Box 24"/>
          <p:cNvSpPr txBox="1">
            <a:spLocks noChangeArrowheads="1"/>
          </p:cNvSpPr>
          <p:nvPr/>
        </p:nvSpPr>
        <p:spPr bwMode="auto">
          <a:xfrm>
            <a:off x="9546497" y="4007923"/>
            <a:ext cx="156004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28" charset="0"/>
              </a:defRPr>
            </a:lvl1pPr>
            <a:lvl2pPr marL="742950" indent="-285750">
              <a:defRPr sz="2400">
                <a:solidFill>
                  <a:schemeClr val="tx1"/>
                </a:solidFill>
                <a:latin typeface="Times New Roman" pitchFamily="28" charset="0"/>
              </a:defRPr>
            </a:lvl2pPr>
            <a:lvl3pPr marL="1143000" indent="-228600">
              <a:defRPr sz="2400">
                <a:solidFill>
                  <a:schemeClr val="tx1"/>
                </a:solidFill>
                <a:latin typeface="Times New Roman" pitchFamily="28" charset="0"/>
              </a:defRPr>
            </a:lvl3pPr>
            <a:lvl4pPr marL="1600200" indent="-228600">
              <a:defRPr sz="2400">
                <a:solidFill>
                  <a:schemeClr val="tx1"/>
                </a:solidFill>
                <a:latin typeface="Times New Roman" pitchFamily="28" charset="0"/>
              </a:defRPr>
            </a:lvl4pPr>
            <a:lvl5pPr marL="2057400" indent="-228600">
              <a:defRPr sz="2400">
                <a:solidFill>
                  <a:schemeClr val="tx1"/>
                </a:solidFill>
                <a:latin typeface="Times New Roman" pitchFamily="28" charset="0"/>
              </a:defRPr>
            </a:lvl5pPr>
            <a:lvl6pPr marL="2514600" indent="-228600" eaLnBrk="0" fontAlgn="base" hangingPunct="0">
              <a:spcBef>
                <a:spcPct val="0"/>
              </a:spcBef>
              <a:spcAft>
                <a:spcPct val="0"/>
              </a:spcAft>
              <a:defRPr sz="2400">
                <a:solidFill>
                  <a:schemeClr val="tx1"/>
                </a:solidFill>
                <a:latin typeface="Times New Roman" pitchFamily="28" charset="0"/>
              </a:defRPr>
            </a:lvl6pPr>
            <a:lvl7pPr marL="2971800" indent="-228600" eaLnBrk="0" fontAlgn="base" hangingPunct="0">
              <a:spcBef>
                <a:spcPct val="0"/>
              </a:spcBef>
              <a:spcAft>
                <a:spcPct val="0"/>
              </a:spcAft>
              <a:defRPr sz="2400">
                <a:solidFill>
                  <a:schemeClr val="tx1"/>
                </a:solidFill>
                <a:latin typeface="Times New Roman" pitchFamily="28" charset="0"/>
              </a:defRPr>
            </a:lvl7pPr>
            <a:lvl8pPr marL="3429000" indent="-228600" eaLnBrk="0" fontAlgn="base" hangingPunct="0">
              <a:spcBef>
                <a:spcPct val="0"/>
              </a:spcBef>
              <a:spcAft>
                <a:spcPct val="0"/>
              </a:spcAft>
              <a:defRPr sz="2400">
                <a:solidFill>
                  <a:schemeClr val="tx1"/>
                </a:solidFill>
                <a:latin typeface="Times New Roman" pitchFamily="28" charset="0"/>
              </a:defRPr>
            </a:lvl8pPr>
            <a:lvl9pPr marL="3886200" indent="-228600" eaLnBrk="0" fontAlgn="base" hangingPunct="0">
              <a:spcBef>
                <a:spcPct val="0"/>
              </a:spcBef>
              <a:spcAft>
                <a:spcPct val="0"/>
              </a:spcAft>
              <a:defRPr sz="2400">
                <a:solidFill>
                  <a:schemeClr val="tx1"/>
                </a:solidFill>
                <a:latin typeface="Times New Roman" pitchFamily="28" charset="0"/>
              </a:defRPr>
            </a:lvl9pPr>
          </a:lstStyle>
          <a:p>
            <a:pPr eaLnBrk="1" hangingPunct="1"/>
            <a:r>
              <a:rPr lang="en-US" sz="1800" b="1" dirty="0"/>
              <a:t>f(x) = x , x&gt;=0</a:t>
            </a:r>
          </a:p>
          <a:p>
            <a:pPr eaLnBrk="1" hangingPunct="1"/>
            <a:r>
              <a:rPr lang="en-US" sz="1800" b="1" dirty="0"/>
              <a:t> 0           , x&lt;0</a:t>
            </a:r>
          </a:p>
        </p:txBody>
      </p:sp>
      <p:sp>
        <p:nvSpPr>
          <p:cNvPr id="29" name="Oval 15"/>
          <p:cNvSpPr>
            <a:spLocks noChangeArrowheads="1"/>
          </p:cNvSpPr>
          <p:nvPr/>
        </p:nvSpPr>
        <p:spPr bwMode="auto">
          <a:xfrm>
            <a:off x="9823931" y="2508739"/>
            <a:ext cx="1219200" cy="838200"/>
          </a:xfrm>
          <a:prstGeom prst="ellipse">
            <a:avLst/>
          </a:prstGeom>
          <a:solidFill>
            <a:srgbClr val="FFFF00"/>
          </a:solidFill>
          <a:ln w="9525">
            <a:solidFill>
              <a:schemeClr val="tx1"/>
            </a:solidFill>
            <a:miter lim="800000"/>
            <a:headEnd/>
            <a:tailEnd/>
          </a:ln>
        </p:spPr>
        <p:txBody>
          <a:bodyPr wrap="none" anchor="ctr"/>
          <a:lstStyle/>
          <a:p>
            <a:endParaRPr lang="en-US"/>
          </a:p>
        </p:txBody>
      </p:sp>
      <p:sp>
        <p:nvSpPr>
          <p:cNvPr id="30" name="Line 16"/>
          <p:cNvSpPr>
            <a:spLocks noChangeShapeType="1"/>
          </p:cNvSpPr>
          <p:nvPr/>
        </p:nvSpPr>
        <p:spPr bwMode="auto">
          <a:xfrm>
            <a:off x="10445254" y="2584939"/>
            <a:ext cx="0" cy="6858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31" name="Line 17"/>
          <p:cNvSpPr>
            <a:spLocks noChangeShapeType="1"/>
          </p:cNvSpPr>
          <p:nvPr/>
        </p:nvSpPr>
        <p:spPr bwMode="auto">
          <a:xfrm>
            <a:off x="9835654" y="2965939"/>
            <a:ext cx="1219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32" name="Line 12"/>
          <p:cNvSpPr>
            <a:spLocks noChangeShapeType="1"/>
          </p:cNvSpPr>
          <p:nvPr/>
        </p:nvSpPr>
        <p:spPr bwMode="auto">
          <a:xfrm>
            <a:off x="9937254" y="2965939"/>
            <a:ext cx="508000" cy="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
        <p:nvSpPr>
          <p:cNvPr id="33" name="Line 14"/>
          <p:cNvSpPr>
            <a:spLocks noChangeShapeType="1"/>
          </p:cNvSpPr>
          <p:nvPr/>
        </p:nvSpPr>
        <p:spPr bwMode="auto">
          <a:xfrm flipV="1">
            <a:off x="10433531" y="2590800"/>
            <a:ext cx="306766" cy="337039"/>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spTree>
    <p:extLst>
      <p:ext uri="{BB962C8B-B14F-4D97-AF65-F5344CB8AC3E}">
        <p14:creationId xmlns:p14="http://schemas.microsoft.com/office/powerpoint/2010/main" val="2441570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2C31-CA34-4165-B0AF-2FA81252C28E}"/>
              </a:ext>
            </a:extLst>
          </p:cNvPr>
          <p:cNvSpPr>
            <a:spLocks noGrp="1"/>
          </p:cNvSpPr>
          <p:nvPr>
            <p:ph type="ctrTitle"/>
          </p:nvPr>
        </p:nvSpPr>
        <p:spPr/>
        <p:txBody>
          <a:bodyPr/>
          <a:lstStyle/>
          <a:p>
            <a:r>
              <a:rPr lang="en-IN" dirty="0"/>
              <a:t>Multi- Layer Perceptron</a:t>
            </a:r>
          </a:p>
        </p:txBody>
      </p:sp>
      <p:sp>
        <p:nvSpPr>
          <p:cNvPr id="3" name="Subtitle 2">
            <a:extLst>
              <a:ext uri="{FF2B5EF4-FFF2-40B4-BE49-F238E27FC236}">
                <a16:creationId xmlns:a16="http://schemas.microsoft.com/office/drawing/2014/main" id="{6D7408D1-E157-4A93-A696-A2ED35AB7CDF}"/>
              </a:ext>
            </a:extLst>
          </p:cNvPr>
          <p:cNvSpPr>
            <a:spLocks noGrp="1"/>
          </p:cNvSpPr>
          <p:nvPr>
            <p:ph type="subTitle" idx="1"/>
          </p:nvPr>
        </p:nvSpPr>
        <p:spPr/>
        <p:txBody>
          <a:bodyPr>
            <a:normAutofit fontScale="85000" lnSpcReduction="20000"/>
          </a:bodyPr>
          <a:lstStyle/>
          <a:p>
            <a:pPr marL="342900" indent="-342900">
              <a:buFont typeface="Arial" panose="020B0604020202020204" pitchFamily="34" charset="0"/>
              <a:buChar char="•"/>
            </a:pPr>
            <a:r>
              <a:rPr lang="en-IN" dirty="0"/>
              <a:t>Also known as Feed Forward Networks</a:t>
            </a:r>
          </a:p>
          <a:p>
            <a:pPr marL="342900" indent="-342900">
              <a:buFont typeface="Arial" panose="020B0604020202020204" pitchFamily="34" charset="0"/>
              <a:buChar char="•"/>
            </a:pPr>
            <a:r>
              <a:rPr lang="en-IN" dirty="0"/>
              <a:t>More powerful than a single layer perceptron</a:t>
            </a:r>
          </a:p>
          <a:p>
            <a:pPr marL="342900" indent="-342900">
              <a:buFont typeface="Arial" panose="020B0604020202020204" pitchFamily="34" charset="0"/>
              <a:buChar char="•"/>
            </a:pPr>
            <a:r>
              <a:rPr lang="en-IN" dirty="0"/>
              <a:t>Can learn non linear functions!!!</a:t>
            </a:r>
          </a:p>
        </p:txBody>
      </p:sp>
    </p:spTree>
    <p:extLst>
      <p:ext uri="{BB962C8B-B14F-4D97-AF65-F5344CB8AC3E}">
        <p14:creationId xmlns:p14="http://schemas.microsoft.com/office/powerpoint/2010/main" val="2896330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EA6FF-F478-47A5-8BB1-006D06E649A9}"/>
              </a:ext>
            </a:extLst>
          </p:cNvPr>
          <p:cNvSpPr>
            <a:spLocks noGrp="1"/>
          </p:cNvSpPr>
          <p:nvPr>
            <p:ph type="title"/>
          </p:nvPr>
        </p:nvSpPr>
        <p:spPr/>
        <p:txBody>
          <a:bodyPr/>
          <a:lstStyle/>
          <a:p>
            <a:r>
              <a:rPr lang="en-IN" dirty="0"/>
              <a:t>Multi-Layer Perceptron</a:t>
            </a:r>
          </a:p>
        </p:txBody>
      </p:sp>
      <p:sp>
        <p:nvSpPr>
          <p:cNvPr id="3" name="Content Placeholder 2">
            <a:extLst>
              <a:ext uri="{FF2B5EF4-FFF2-40B4-BE49-F238E27FC236}">
                <a16:creationId xmlns:a16="http://schemas.microsoft.com/office/drawing/2014/main" id="{F560E11C-8808-489F-9D97-DB874A0F213B}"/>
              </a:ext>
            </a:extLst>
          </p:cNvPr>
          <p:cNvSpPr>
            <a:spLocks noGrp="1"/>
          </p:cNvSpPr>
          <p:nvPr>
            <p:ph sz="half" idx="1"/>
          </p:nvPr>
        </p:nvSpPr>
        <p:spPr>
          <a:xfrm>
            <a:off x="1097278" y="1845734"/>
            <a:ext cx="6466497" cy="4023360"/>
          </a:xfrm>
        </p:spPr>
        <p:txBody>
          <a:bodyPr>
            <a:normAutofit/>
          </a:bodyPr>
          <a:lstStyle/>
          <a:p>
            <a:pPr>
              <a:buFont typeface="Arial" panose="020B0604020202020204" pitchFamily="34" charset="0"/>
              <a:buChar char="•"/>
            </a:pPr>
            <a:r>
              <a:rPr lang="en-IN" dirty="0"/>
              <a:t>Composed of several Perceptron-like units arranged in multiple layers</a:t>
            </a:r>
          </a:p>
          <a:p>
            <a:pPr>
              <a:buFont typeface="Arial" panose="020B0604020202020204" pitchFamily="34" charset="0"/>
              <a:buChar char="•"/>
            </a:pPr>
            <a:r>
              <a:rPr lang="en-IN" dirty="0"/>
              <a:t>Consists of an input layer, one or more hidden layers, and an output layer </a:t>
            </a:r>
          </a:p>
          <a:p>
            <a:pPr>
              <a:buFont typeface="Arial" panose="020B0604020202020204" pitchFamily="34" charset="0"/>
              <a:buChar char="•"/>
            </a:pPr>
            <a:r>
              <a:rPr lang="en-IN" dirty="0"/>
              <a:t>Nodes in the hidden layers compute a nonlinear transform of the inputs </a:t>
            </a:r>
          </a:p>
          <a:p>
            <a:pPr>
              <a:buFont typeface="Arial" panose="020B0604020202020204" pitchFamily="34" charset="0"/>
              <a:buChar char="•"/>
            </a:pPr>
            <a:r>
              <a:rPr lang="en-IN" dirty="0"/>
              <a:t>Also called a Feedforward Neural Network </a:t>
            </a:r>
          </a:p>
          <a:p>
            <a:pPr>
              <a:buFont typeface="Arial" panose="020B0604020202020204" pitchFamily="34" charset="0"/>
              <a:buChar char="•"/>
            </a:pPr>
            <a:r>
              <a:rPr lang="en-IN" dirty="0"/>
              <a:t>“Feedforward”: no backward connections between layers (no loops) </a:t>
            </a:r>
          </a:p>
          <a:p>
            <a:pPr>
              <a:buFont typeface="Arial" panose="020B0604020202020204" pitchFamily="34" charset="0"/>
              <a:buChar char="•"/>
            </a:pPr>
            <a:r>
              <a:rPr lang="en-IN" dirty="0"/>
              <a:t>Note: All nodes between layers are assumed connected with each other</a:t>
            </a:r>
          </a:p>
        </p:txBody>
      </p:sp>
      <p:sp>
        <p:nvSpPr>
          <p:cNvPr id="5" name="Content Placeholder 4">
            <a:extLst>
              <a:ext uri="{FF2B5EF4-FFF2-40B4-BE49-F238E27FC236}">
                <a16:creationId xmlns:a16="http://schemas.microsoft.com/office/drawing/2014/main" id="{6238538C-4988-4252-81CF-CBE9D2C11F8F}"/>
              </a:ext>
            </a:extLst>
          </p:cNvPr>
          <p:cNvSpPr>
            <a:spLocks noGrp="1"/>
          </p:cNvSpPr>
          <p:nvPr>
            <p:ph sz="half" idx="2"/>
          </p:nvPr>
        </p:nvSpPr>
        <p:spPr>
          <a:xfrm>
            <a:off x="7661335" y="1845735"/>
            <a:ext cx="3494344" cy="4023360"/>
          </a:xfrm>
        </p:spPr>
        <p:txBody>
          <a:bodyPr>
            <a:normAutofit/>
          </a:bodyPr>
          <a:lstStyle/>
          <a:p>
            <a:endParaRPr lang="en-IN" dirty="0"/>
          </a:p>
        </p:txBody>
      </p:sp>
      <p:pic>
        <p:nvPicPr>
          <p:cNvPr id="1026" name="Picture 2" descr="Image result for multilayer perceptron neural network">
            <a:extLst>
              <a:ext uri="{FF2B5EF4-FFF2-40B4-BE49-F238E27FC236}">
                <a16:creationId xmlns:a16="http://schemas.microsoft.com/office/drawing/2014/main" id="{3F95C7B6-668B-4491-8DA3-D554E928B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1335" y="2441518"/>
            <a:ext cx="3179087" cy="2831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03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Neural Network</a:t>
            </a:r>
            <a:endParaRPr lang="en-IN" dirty="0"/>
          </a:p>
        </p:txBody>
      </p:sp>
      <p:pic>
        <p:nvPicPr>
          <p:cNvPr id="1026" name="Picture 2"/>
          <p:cNvPicPr>
            <a:picLocks noChangeAspect="1" noChangeArrowheads="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9952" r="11430"/>
          <a:stretch/>
        </p:blipFill>
        <p:spPr bwMode="auto">
          <a:xfrm>
            <a:off x="1207476" y="1899138"/>
            <a:ext cx="7408985" cy="423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792308" y="1887416"/>
            <a:ext cx="2649415" cy="4801314"/>
          </a:xfrm>
          <a:prstGeom prst="rect">
            <a:avLst/>
          </a:prstGeom>
          <a:noFill/>
        </p:spPr>
        <p:txBody>
          <a:bodyPr wrap="square" rtlCol="0">
            <a:spAutoFit/>
          </a:bodyPr>
          <a:lstStyle/>
          <a:p>
            <a:pPr marL="285750" indent="-285750" algn="just">
              <a:buFont typeface="Arial" pitchFamily="34" charset="0"/>
              <a:buChar char="•"/>
            </a:pPr>
            <a:r>
              <a:rPr lang="en-US" sz="1600" dirty="0"/>
              <a:t>A neural network that differentiates between square, circle and triangle.</a:t>
            </a:r>
          </a:p>
          <a:p>
            <a:pPr marL="285750" indent="-285750" algn="just">
              <a:buFont typeface="Arial" pitchFamily="34" charset="0"/>
              <a:buChar char="•"/>
            </a:pPr>
            <a:r>
              <a:rPr lang="en-US" sz="1600" dirty="0"/>
              <a:t>Neural networks are made up of layers of neurons.</a:t>
            </a:r>
          </a:p>
          <a:p>
            <a:pPr marL="285750" indent="-285750" algn="just">
              <a:buFont typeface="Arial" pitchFamily="34" charset="0"/>
              <a:buChar char="•"/>
            </a:pPr>
            <a:r>
              <a:rPr lang="en-US" sz="1600" dirty="0"/>
              <a:t>Neurons are the core processing unit of the network.</a:t>
            </a:r>
          </a:p>
          <a:p>
            <a:pPr marL="285750" indent="-285750" algn="just">
              <a:buFont typeface="Arial" pitchFamily="34" charset="0"/>
              <a:buChar char="•"/>
            </a:pPr>
            <a:r>
              <a:rPr lang="en-US" sz="1600" dirty="0"/>
              <a:t>We have a input layer that receives the input.</a:t>
            </a:r>
          </a:p>
          <a:p>
            <a:pPr marL="285750" indent="-285750" algn="just">
              <a:buFont typeface="Arial" pitchFamily="34" charset="0"/>
              <a:buChar char="•"/>
            </a:pPr>
            <a:r>
              <a:rPr lang="en-US" sz="1600" dirty="0"/>
              <a:t>Output layer predicts the final output.</a:t>
            </a:r>
          </a:p>
          <a:p>
            <a:pPr marL="285750" indent="-285750" algn="just">
              <a:buFont typeface="Arial" pitchFamily="34" charset="0"/>
              <a:buChar char="•"/>
            </a:pPr>
            <a:r>
              <a:rPr lang="en-US" sz="1600" dirty="0"/>
              <a:t>In between exist the hidden layers which performs most of the computations required by the network.</a:t>
            </a:r>
          </a:p>
          <a:p>
            <a:pPr marL="285750" indent="-285750" algn="just">
              <a:buFont typeface="Arial" pitchFamily="34" charset="0"/>
              <a:buChar char="•"/>
            </a:pPr>
            <a:endParaRPr lang="en-IN" dirty="0"/>
          </a:p>
        </p:txBody>
      </p:sp>
      <p:sp>
        <p:nvSpPr>
          <p:cNvPr id="8" name="TextBox 7"/>
          <p:cNvSpPr txBox="1"/>
          <p:nvPr/>
        </p:nvSpPr>
        <p:spPr>
          <a:xfrm>
            <a:off x="4454769" y="1946031"/>
            <a:ext cx="1193853" cy="369332"/>
          </a:xfrm>
          <a:prstGeom prst="rect">
            <a:avLst/>
          </a:prstGeom>
          <a:noFill/>
        </p:spPr>
        <p:txBody>
          <a:bodyPr wrap="none" rtlCol="0">
            <a:spAutoFit/>
          </a:bodyPr>
          <a:lstStyle/>
          <a:p>
            <a:r>
              <a:rPr lang="en-US" dirty="0"/>
              <a:t>Input layer</a:t>
            </a:r>
            <a:endParaRPr lang="en-IN" dirty="0"/>
          </a:p>
        </p:txBody>
      </p:sp>
      <p:sp>
        <p:nvSpPr>
          <p:cNvPr id="10" name="TextBox 9"/>
          <p:cNvSpPr txBox="1"/>
          <p:nvPr/>
        </p:nvSpPr>
        <p:spPr>
          <a:xfrm>
            <a:off x="7270209" y="2743201"/>
            <a:ext cx="1365374" cy="369332"/>
          </a:xfrm>
          <a:prstGeom prst="rect">
            <a:avLst/>
          </a:prstGeom>
          <a:noFill/>
        </p:spPr>
        <p:txBody>
          <a:bodyPr wrap="none" rtlCol="0">
            <a:spAutoFit/>
          </a:bodyPr>
          <a:lstStyle/>
          <a:p>
            <a:r>
              <a:rPr lang="en-US" dirty="0"/>
              <a:t>Output layer</a:t>
            </a:r>
            <a:endParaRPr lang="en-IN" dirty="0"/>
          </a:p>
        </p:txBody>
      </p:sp>
    </p:spTree>
    <p:extLst>
      <p:ext uri="{BB962C8B-B14F-4D97-AF65-F5344CB8AC3E}">
        <p14:creationId xmlns:p14="http://schemas.microsoft.com/office/powerpoint/2010/main" val="973131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endParaRPr lang="en-IN" dirty="0"/>
          </a:p>
        </p:txBody>
      </p:sp>
      <p:pic>
        <p:nvPicPr>
          <p:cNvPr id="2050" name="Picture 2"/>
          <p:cNvPicPr>
            <a:picLocks noChangeAspect="1" noChangeArrowheads="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t="3878" r="13939"/>
          <a:stretch/>
        </p:blipFill>
        <p:spPr bwMode="auto">
          <a:xfrm>
            <a:off x="1746738" y="1781908"/>
            <a:ext cx="8030308" cy="430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2232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endParaRPr lang="en-IN" dirty="0"/>
          </a:p>
        </p:txBody>
      </p:sp>
      <p:pic>
        <p:nvPicPr>
          <p:cNvPr id="3074" name="Picture 2"/>
          <p:cNvPicPr>
            <a:picLocks noChangeAspect="1" noChangeArrowheads="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r="6812" b="8587"/>
          <a:stretch/>
        </p:blipFill>
        <p:spPr bwMode="auto">
          <a:xfrm>
            <a:off x="1957755" y="1922584"/>
            <a:ext cx="7537938" cy="3868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43773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endParaRPr lang="en-IN" dirty="0"/>
          </a:p>
        </p:txBody>
      </p:sp>
      <p:pic>
        <p:nvPicPr>
          <p:cNvPr id="4098" name="Picture 2"/>
          <p:cNvPicPr>
            <a:picLocks noChangeAspect="1" noChangeArrowheads="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r="7359" b="9218"/>
          <a:stretch/>
        </p:blipFill>
        <p:spPr bwMode="auto">
          <a:xfrm>
            <a:off x="1887415" y="1840522"/>
            <a:ext cx="7526216" cy="3810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6995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51EDE-2D78-4973-AC16-253445E1AAE6}"/>
              </a:ext>
            </a:extLst>
          </p:cNvPr>
          <p:cNvSpPr>
            <a:spLocks noGrp="1"/>
          </p:cNvSpPr>
          <p:nvPr>
            <p:ph type="title"/>
          </p:nvPr>
        </p:nvSpPr>
        <p:spPr/>
        <p:txBody>
          <a:bodyPr/>
          <a:lstStyle/>
          <a:p>
            <a:r>
              <a:rPr lang="en-IN" dirty="0"/>
              <a:t>Inspiration - The Human Brain</a:t>
            </a:r>
          </a:p>
        </p:txBody>
      </p:sp>
      <p:sp>
        <p:nvSpPr>
          <p:cNvPr id="3" name="Content Placeholder 2">
            <a:extLst>
              <a:ext uri="{FF2B5EF4-FFF2-40B4-BE49-F238E27FC236}">
                <a16:creationId xmlns:a16="http://schemas.microsoft.com/office/drawing/2014/main" id="{26D06139-1377-4D98-B5E5-9BF0F0730858}"/>
              </a:ext>
            </a:extLst>
          </p:cNvPr>
          <p:cNvSpPr>
            <a:spLocks noGrp="1"/>
          </p:cNvSpPr>
          <p:nvPr>
            <p:ph sz="half" idx="1"/>
          </p:nvPr>
        </p:nvSpPr>
        <p:spPr/>
        <p:txBody>
          <a:bodyPr>
            <a:normAutofit/>
          </a:bodyPr>
          <a:lstStyle/>
          <a:p>
            <a:pPr>
              <a:buFont typeface="Arial" panose="020B0604020202020204" pitchFamily="34" charset="0"/>
              <a:buChar char="•"/>
            </a:pPr>
            <a:r>
              <a:rPr lang="en-IN" dirty="0"/>
              <a:t>Scientists have been fascinated by the Human Brain </a:t>
            </a:r>
          </a:p>
          <a:p>
            <a:pPr>
              <a:buFont typeface="Arial" panose="020B0604020202020204" pitchFamily="34" charset="0"/>
              <a:buChar char="•"/>
            </a:pPr>
            <a:r>
              <a:rPr lang="en-IN" dirty="0"/>
              <a:t>Inspired by the ability of the brain to learn from experience</a:t>
            </a:r>
          </a:p>
          <a:p>
            <a:pPr>
              <a:buFont typeface="Arial" panose="020B0604020202020204" pitchFamily="34" charset="0"/>
              <a:buChar char="•"/>
            </a:pPr>
            <a:r>
              <a:rPr lang="en-IN" dirty="0"/>
              <a:t>Scientists tried to mimic it and put the same into a computer</a:t>
            </a:r>
          </a:p>
          <a:p>
            <a:pPr marL="0" indent="0">
              <a:buNone/>
            </a:pPr>
            <a:endParaRPr lang="en-IN" dirty="0"/>
          </a:p>
          <a:p>
            <a:pPr marL="0" indent="0">
              <a:buNone/>
            </a:pPr>
            <a:endParaRPr lang="en-IN" dirty="0"/>
          </a:p>
          <a:p>
            <a:endParaRPr lang="en-IN" dirty="0"/>
          </a:p>
          <a:p>
            <a:endParaRPr lang="en-IN" dirty="0"/>
          </a:p>
        </p:txBody>
      </p:sp>
      <p:pic>
        <p:nvPicPr>
          <p:cNvPr id="1028" name="Picture 4" descr="Image result for the awkward yeti brain">
            <a:extLst>
              <a:ext uri="{FF2B5EF4-FFF2-40B4-BE49-F238E27FC236}">
                <a16:creationId xmlns:a16="http://schemas.microsoft.com/office/drawing/2014/main" id="{75E9ADBF-24F2-4E1D-854A-A42768BC5A1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323882" y="1846263"/>
            <a:ext cx="4725837"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974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endParaRPr lang="en-IN" dirty="0"/>
          </a:p>
        </p:txBody>
      </p:sp>
      <p:pic>
        <p:nvPicPr>
          <p:cNvPr id="5122" name="Picture 2"/>
          <p:cNvPicPr>
            <a:picLocks noChangeAspect="1" noChangeArrowheads="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r="5752" b="9777"/>
          <a:stretch/>
        </p:blipFill>
        <p:spPr bwMode="auto">
          <a:xfrm>
            <a:off x="2063261" y="1910862"/>
            <a:ext cx="7491048" cy="3786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004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endParaRPr lang="en-IN" dirty="0"/>
          </a:p>
        </p:txBody>
      </p:sp>
      <p:pic>
        <p:nvPicPr>
          <p:cNvPr id="6146" name="Picture 2"/>
          <p:cNvPicPr>
            <a:picLocks noChangeAspect="1" noChangeArrowheads="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b="8587"/>
          <a:stretch/>
        </p:blipFill>
        <p:spPr bwMode="auto">
          <a:xfrm>
            <a:off x="2203040" y="1863968"/>
            <a:ext cx="8006293" cy="4114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4974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endParaRPr lang="en-IN" dirty="0"/>
          </a:p>
        </p:txBody>
      </p:sp>
      <p:pic>
        <p:nvPicPr>
          <p:cNvPr id="7170" name="Picture 2"/>
          <p:cNvPicPr>
            <a:picLocks noChangeAspect="1" noChangeArrowheads="1"/>
          </p:cNvPicPr>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b="3403"/>
          <a:stretch/>
        </p:blipFill>
        <p:spPr bwMode="auto">
          <a:xfrm>
            <a:off x="1195752" y="1886056"/>
            <a:ext cx="7665427" cy="4163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850923" y="1887416"/>
            <a:ext cx="2649415" cy="3970318"/>
          </a:xfrm>
          <a:prstGeom prst="rect">
            <a:avLst/>
          </a:prstGeom>
          <a:noFill/>
        </p:spPr>
        <p:txBody>
          <a:bodyPr wrap="square" rtlCol="0">
            <a:spAutoFit/>
          </a:bodyPr>
          <a:lstStyle/>
          <a:p>
            <a:pPr marL="285750" indent="-285750" algn="just">
              <a:buFont typeface="Arial" pitchFamily="34" charset="0"/>
              <a:buChar char="•"/>
            </a:pPr>
            <a:r>
              <a:rPr lang="en-US" sz="1400" dirty="0"/>
              <a:t>What if the output generated is far away from the actual value? Using the output from the forward propagation, error is calculated. Based on this error value, the weights and biases of the neurons are updated. This process is known as </a:t>
            </a:r>
            <a:r>
              <a:rPr lang="en-US" sz="1400" b="1" i="1" dirty="0"/>
              <a:t>back-propagation</a:t>
            </a:r>
            <a:r>
              <a:rPr lang="en-US" sz="1400" dirty="0"/>
              <a:t>.</a:t>
            </a:r>
          </a:p>
          <a:p>
            <a:pPr marL="285750" indent="-285750" algn="just">
              <a:buFont typeface="Arial" pitchFamily="34" charset="0"/>
              <a:buChar char="•"/>
            </a:pPr>
            <a:r>
              <a:rPr lang="en-US" sz="1400" dirty="0"/>
              <a:t>This circle of forward propagation and back propagation is iteratively performed.</a:t>
            </a:r>
          </a:p>
          <a:p>
            <a:pPr marL="285750" indent="-285750" algn="just">
              <a:buFont typeface="Arial" pitchFamily="34" charset="0"/>
              <a:buChar char="•"/>
            </a:pPr>
            <a:r>
              <a:rPr lang="en-US" sz="1400" dirty="0"/>
              <a:t>This process continuous until the weights are assigned such that the network can predict the shapes correctly.</a:t>
            </a:r>
          </a:p>
          <a:p>
            <a:pPr marL="285750" indent="-285750" algn="just">
              <a:buFont typeface="Arial" pitchFamily="34" charset="0"/>
              <a:buChar char="•"/>
            </a:pPr>
            <a:endParaRPr lang="en-IN" sz="1400" dirty="0"/>
          </a:p>
        </p:txBody>
      </p:sp>
    </p:spTree>
    <p:extLst>
      <p:ext uri="{BB962C8B-B14F-4D97-AF65-F5344CB8AC3E}">
        <p14:creationId xmlns:p14="http://schemas.microsoft.com/office/powerpoint/2010/main" val="381552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F27F-7D26-4995-8D3C-FA771627BFE7}"/>
              </a:ext>
            </a:extLst>
          </p:cNvPr>
          <p:cNvSpPr>
            <a:spLocks noGrp="1"/>
          </p:cNvSpPr>
          <p:nvPr>
            <p:ph type="title"/>
          </p:nvPr>
        </p:nvSpPr>
        <p:spPr/>
        <p:txBody>
          <a:bodyPr/>
          <a:lstStyle/>
          <a:p>
            <a:r>
              <a:rPr lang="en-IN" dirty="0"/>
              <a:t>Shallow Networks</a:t>
            </a:r>
          </a:p>
        </p:txBody>
      </p:sp>
      <p:sp>
        <p:nvSpPr>
          <p:cNvPr id="3" name="Content Placeholder 2">
            <a:extLst>
              <a:ext uri="{FF2B5EF4-FFF2-40B4-BE49-F238E27FC236}">
                <a16:creationId xmlns:a16="http://schemas.microsoft.com/office/drawing/2014/main" id="{11B298F8-D71D-4429-A51D-A2DBC7AC01B2}"/>
              </a:ext>
            </a:extLst>
          </p:cNvPr>
          <p:cNvSpPr>
            <a:spLocks noGrp="1"/>
          </p:cNvSpPr>
          <p:nvPr>
            <p:ph sz="half" idx="1"/>
          </p:nvPr>
        </p:nvSpPr>
        <p:spPr>
          <a:xfrm>
            <a:off x="1097279" y="1845733"/>
            <a:ext cx="6358598" cy="4367497"/>
          </a:xfrm>
        </p:spPr>
        <p:txBody>
          <a:bodyPr>
            <a:normAutofit fontScale="85000" lnSpcReduction="20000"/>
          </a:bodyPr>
          <a:lstStyle/>
          <a:p>
            <a:pPr algn="just">
              <a:buFont typeface="Arial" panose="020B0604020202020204" pitchFamily="34" charset="0"/>
              <a:buChar char="•"/>
            </a:pPr>
            <a:r>
              <a:rPr lang="en-US" dirty="0"/>
              <a:t>Shallow neural networks give us basic idea about deep neural network which consist of only </a:t>
            </a:r>
            <a:r>
              <a:rPr lang="en-US"/>
              <a:t>1 hidden layer. </a:t>
            </a:r>
            <a:endParaRPr lang="en-US" dirty="0"/>
          </a:p>
          <a:p>
            <a:pPr algn="just">
              <a:buFont typeface="Arial" panose="020B0604020202020204" pitchFamily="34" charset="0"/>
              <a:buChar char="•"/>
            </a:pPr>
            <a:r>
              <a:rPr lang="en-US" dirty="0"/>
              <a:t>Understanding a shallow neural network gives us an understanding into what exactly is going on inside a deep neural network </a:t>
            </a:r>
          </a:p>
          <a:p>
            <a:pPr algn="just">
              <a:buFont typeface="Arial" panose="020B0604020202020204" pitchFamily="34" charset="0"/>
              <a:buChar char="•"/>
            </a:pPr>
            <a:r>
              <a:rPr lang="en-US" dirty="0"/>
              <a:t>A neural network is built using various hidden layers. Now that we know the computations that occur in a particular layer, let us understand how the whole neural network computes the output for a given input </a:t>
            </a:r>
            <a:r>
              <a:rPr lang="en-US" b="1" i="1" dirty="0"/>
              <a:t>X</a:t>
            </a:r>
            <a:r>
              <a:rPr lang="en-US" dirty="0"/>
              <a:t>. These can also be called the </a:t>
            </a:r>
            <a:r>
              <a:rPr lang="en-US" b="1" i="1" dirty="0"/>
              <a:t>forward-propagation</a:t>
            </a:r>
            <a:r>
              <a:rPr lang="en-US" dirty="0"/>
              <a:t> equations</a:t>
            </a:r>
          </a:p>
          <a:p>
            <a:pPr fontAlgn="base"/>
            <a:r>
              <a:rPr lang="en-US" dirty="0"/>
              <a:t>The first equation calculates the intermediate output </a:t>
            </a:r>
            <a:r>
              <a:rPr lang="en-US" b="1" i="1" dirty="0"/>
              <a:t>Z[1]</a:t>
            </a:r>
            <a:r>
              <a:rPr lang="en-US" dirty="0"/>
              <a:t>of the first hidden layer.</a:t>
            </a:r>
          </a:p>
          <a:p>
            <a:pPr fontAlgn="base"/>
            <a:r>
              <a:rPr lang="en-US" dirty="0"/>
              <a:t>The second equation calculates the final output </a:t>
            </a:r>
            <a:r>
              <a:rPr lang="en-US" b="1" i="1" dirty="0"/>
              <a:t>A[1]</a:t>
            </a:r>
            <a:r>
              <a:rPr lang="en-US" dirty="0"/>
              <a:t>of the first hidden layer.</a:t>
            </a:r>
          </a:p>
          <a:p>
            <a:pPr fontAlgn="base"/>
            <a:r>
              <a:rPr lang="en-US" dirty="0"/>
              <a:t>The third equation calculates the intermediate output </a:t>
            </a:r>
            <a:r>
              <a:rPr lang="en-US" b="1" i="1" dirty="0"/>
              <a:t>Z[2]</a:t>
            </a:r>
            <a:r>
              <a:rPr lang="en-US" dirty="0"/>
              <a:t>of the output layer.</a:t>
            </a:r>
          </a:p>
          <a:p>
            <a:pPr fontAlgn="base"/>
            <a:r>
              <a:rPr lang="en-US" dirty="0"/>
              <a:t>The fourth equation calculates the final output </a:t>
            </a:r>
            <a:r>
              <a:rPr lang="en-US" b="1" i="1" dirty="0"/>
              <a:t>A[2]</a:t>
            </a:r>
            <a:r>
              <a:rPr lang="en-US" dirty="0"/>
              <a:t>of the output layer which is also the final output of the whole neural network.</a:t>
            </a:r>
          </a:p>
          <a:p>
            <a:pPr algn="just">
              <a:buFont typeface="Arial" panose="020B0604020202020204" pitchFamily="34" charset="0"/>
              <a:buChar char="•"/>
            </a:pP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854" y="2096599"/>
            <a:ext cx="3495675"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7929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F27F-7D26-4995-8D3C-FA771627BFE7}"/>
              </a:ext>
            </a:extLst>
          </p:cNvPr>
          <p:cNvSpPr>
            <a:spLocks noGrp="1"/>
          </p:cNvSpPr>
          <p:nvPr>
            <p:ph type="title"/>
          </p:nvPr>
        </p:nvSpPr>
        <p:spPr/>
        <p:txBody>
          <a:bodyPr/>
          <a:lstStyle/>
          <a:p>
            <a:r>
              <a:rPr lang="en-IN" dirty="0"/>
              <a:t>Shallow to Deep Networks</a:t>
            </a:r>
          </a:p>
        </p:txBody>
      </p:sp>
      <p:sp>
        <p:nvSpPr>
          <p:cNvPr id="3" name="Content Placeholder 2">
            <a:extLst>
              <a:ext uri="{FF2B5EF4-FFF2-40B4-BE49-F238E27FC236}">
                <a16:creationId xmlns:a16="http://schemas.microsoft.com/office/drawing/2014/main" id="{11B298F8-D71D-4429-A51D-A2DBC7AC01B2}"/>
              </a:ext>
            </a:extLst>
          </p:cNvPr>
          <p:cNvSpPr>
            <a:spLocks noGrp="1"/>
          </p:cNvSpPr>
          <p:nvPr>
            <p:ph sz="half" idx="1"/>
          </p:nvPr>
        </p:nvSpPr>
        <p:spPr/>
        <p:txBody>
          <a:bodyPr>
            <a:normAutofit/>
          </a:bodyPr>
          <a:lstStyle/>
          <a:p>
            <a:pPr>
              <a:buFont typeface="Arial" panose="020B0604020202020204" pitchFamily="34" charset="0"/>
              <a:buChar char="•"/>
            </a:pPr>
            <a:r>
              <a:rPr lang="en-IN" dirty="0"/>
              <a:t>MLPs can be extended to Deep Neural Networks with Multiple hidden layers</a:t>
            </a:r>
          </a:p>
          <a:p>
            <a:pPr>
              <a:buFont typeface="Arial" panose="020B0604020202020204" pitchFamily="34" charset="0"/>
              <a:buChar char="•"/>
            </a:pPr>
            <a:r>
              <a:rPr lang="en-IN" dirty="0"/>
              <a:t>Hidden layers can automatically extract features from data</a:t>
            </a:r>
          </a:p>
          <a:p>
            <a:pPr>
              <a:buFont typeface="Arial" panose="020B0604020202020204" pitchFamily="34" charset="0"/>
              <a:buChar char="•"/>
            </a:pPr>
            <a:r>
              <a:rPr lang="en-IN" dirty="0"/>
              <a:t>The bottom-most hidden layer captures very low level features (e.g., edges). Subsequent hidden layers learn progressively more high-level features (e.g., parts of objects) that are composed of previous layer’s features</a:t>
            </a:r>
          </a:p>
        </p:txBody>
      </p:sp>
    </p:spTree>
    <p:extLst>
      <p:ext uri="{BB962C8B-B14F-4D97-AF65-F5344CB8AC3E}">
        <p14:creationId xmlns:p14="http://schemas.microsoft.com/office/powerpoint/2010/main" val="1839002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8FB4F-F24F-469C-81C3-8F5040BF90DB}"/>
              </a:ext>
            </a:extLst>
          </p:cNvPr>
          <p:cNvSpPr>
            <a:spLocks noGrp="1"/>
          </p:cNvSpPr>
          <p:nvPr>
            <p:ph type="title"/>
          </p:nvPr>
        </p:nvSpPr>
        <p:spPr/>
        <p:txBody>
          <a:bodyPr/>
          <a:lstStyle/>
          <a:p>
            <a:r>
              <a:rPr lang="en-IN" dirty="0"/>
              <a:t>Features of the Human Brain</a:t>
            </a:r>
          </a:p>
        </p:txBody>
      </p:sp>
      <p:sp>
        <p:nvSpPr>
          <p:cNvPr id="3" name="Content Placeholder 2">
            <a:extLst>
              <a:ext uri="{FF2B5EF4-FFF2-40B4-BE49-F238E27FC236}">
                <a16:creationId xmlns:a16="http://schemas.microsoft.com/office/drawing/2014/main" id="{3CFB16DA-4BC2-457C-97A9-78246A163492}"/>
              </a:ext>
            </a:extLst>
          </p:cNvPr>
          <p:cNvSpPr>
            <a:spLocks noGrp="1"/>
          </p:cNvSpPr>
          <p:nvPr>
            <p:ph idx="1"/>
          </p:nvPr>
        </p:nvSpPr>
        <p:spPr/>
        <p:txBody>
          <a:bodyPr>
            <a:normAutofit/>
          </a:bodyPr>
          <a:lstStyle/>
          <a:p>
            <a:pPr>
              <a:buFont typeface="Arial" panose="020B0604020202020204" pitchFamily="34" charset="0"/>
              <a:buChar char="•"/>
            </a:pPr>
            <a:r>
              <a:rPr lang="en-IN" dirty="0"/>
              <a:t>Is highly complex</a:t>
            </a:r>
          </a:p>
          <a:p>
            <a:pPr>
              <a:buFont typeface="Arial" panose="020B0604020202020204" pitchFamily="34" charset="0"/>
              <a:buChar char="•"/>
            </a:pPr>
            <a:r>
              <a:rPr lang="en-IN" dirty="0"/>
              <a:t>Is non-linear</a:t>
            </a:r>
          </a:p>
          <a:p>
            <a:pPr>
              <a:buFont typeface="Arial" panose="020B0604020202020204" pitchFamily="34" charset="0"/>
              <a:buChar char="•"/>
            </a:pPr>
            <a:r>
              <a:rPr lang="en-IN" dirty="0"/>
              <a:t>Massively parallel</a:t>
            </a:r>
          </a:p>
          <a:p>
            <a:pPr>
              <a:buFont typeface="Arial" panose="020B0604020202020204" pitchFamily="34" charset="0"/>
              <a:buChar char="•"/>
            </a:pPr>
            <a:r>
              <a:rPr lang="en-GB" altLang="en-US" dirty="0"/>
              <a:t>Localized parts of the brain are responsible for certain well-defined functions (e.g. vision, motion).</a:t>
            </a:r>
          </a:p>
          <a:p>
            <a:pPr>
              <a:buFont typeface="Arial" panose="020B0604020202020204" pitchFamily="34" charset="0"/>
              <a:buChar char="•"/>
            </a:pPr>
            <a:r>
              <a:rPr lang="en-IN" dirty="0"/>
              <a:t>Structural Constituent - </a:t>
            </a:r>
            <a:r>
              <a:rPr lang="en-IN" dirty="0">
                <a:solidFill>
                  <a:srgbClr val="FF0000"/>
                </a:solidFill>
              </a:rPr>
              <a:t>Neuron</a:t>
            </a:r>
          </a:p>
        </p:txBody>
      </p:sp>
      <p:pic>
        <p:nvPicPr>
          <p:cNvPr id="5" name="Picture 4">
            <a:extLst>
              <a:ext uri="{FF2B5EF4-FFF2-40B4-BE49-F238E27FC236}">
                <a16:creationId xmlns:a16="http://schemas.microsoft.com/office/drawing/2014/main" id="{7A7F8833-42E7-4D56-83C8-F6626D302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3891" y="3632227"/>
            <a:ext cx="2236867" cy="2236867"/>
          </a:xfrm>
          <a:prstGeom prst="rect">
            <a:avLst/>
          </a:prstGeom>
        </p:spPr>
      </p:pic>
    </p:spTree>
    <p:extLst>
      <p:ext uri="{BB962C8B-B14F-4D97-AF65-F5344CB8AC3E}">
        <p14:creationId xmlns:p14="http://schemas.microsoft.com/office/powerpoint/2010/main" val="2027725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271E-DBCE-43FE-970A-245875B5E279}"/>
              </a:ext>
            </a:extLst>
          </p:cNvPr>
          <p:cNvSpPr>
            <a:spLocks noGrp="1"/>
          </p:cNvSpPr>
          <p:nvPr>
            <p:ph type="title"/>
          </p:nvPr>
        </p:nvSpPr>
        <p:spPr/>
        <p:txBody>
          <a:bodyPr/>
          <a:lstStyle/>
          <a:p>
            <a:r>
              <a:rPr lang="en-IN" dirty="0"/>
              <a:t>Biological Neuron</a:t>
            </a:r>
          </a:p>
        </p:txBody>
      </p:sp>
      <p:pic>
        <p:nvPicPr>
          <p:cNvPr id="14" name="Content Placeholder 13">
            <a:extLst>
              <a:ext uri="{FF2B5EF4-FFF2-40B4-BE49-F238E27FC236}">
                <a16:creationId xmlns:a16="http://schemas.microsoft.com/office/drawing/2014/main" id="{8F971322-5B73-42A2-BB68-BE6FAB13365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94142" y="1970843"/>
            <a:ext cx="2832134" cy="4206120"/>
          </a:xfrm>
        </p:spPr>
      </p:pic>
      <p:sp>
        <p:nvSpPr>
          <p:cNvPr id="4" name="Content Placeholder 3">
            <a:extLst>
              <a:ext uri="{FF2B5EF4-FFF2-40B4-BE49-F238E27FC236}">
                <a16:creationId xmlns:a16="http://schemas.microsoft.com/office/drawing/2014/main" id="{7C038632-E1C3-4502-9B65-1C0B6C3ADA0B}"/>
              </a:ext>
            </a:extLst>
          </p:cNvPr>
          <p:cNvSpPr>
            <a:spLocks noGrp="1"/>
          </p:cNvSpPr>
          <p:nvPr>
            <p:ph sz="half" idx="2"/>
          </p:nvPr>
        </p:nvSpPr>
        <p:spPr>
          <a:xfrm>
            <a:off x="4687410" y="1825625"/>
            <a:ext cx="6666391" cy="4351338"/>
          </a:xfrm>
        </p:spPr>
        <p:txBody>
          <a:bodyPr>
            <a:normAutofit/>
          </a:bodyPr>
          <a:lstStyle/>
          <a:p>
            <a:pPr>
              <a:buFont typeface="Arial" panose="020B0604020202020204" pitchFamily="34" charset="0"/>
              <a:buChar char="•"/>
            </a:pPr>
            <a:r>
              <a:rPr lang="en-IN" dirty="0">
                <a:solidFill>
                  <a:srgbClr val="FF0000"/>
                </a:solidFill>
              </a:rPr>
              <a:t>Dendrite</a:t>
            </a:r>
            <a:r>
              <a:rPr lang="en-IN" dirty="0"/>
              <a:t>: receives signal from other neurons</a:t>
            </a:r>
          </a:p>
          <a:p>
            <a:pPr>
              <a:buFont typeface="Arial" panose="020B0604020202020204" pitchFamily="34" charset="0"/>
              <a:buChar char="•"/>
            </a:pPr>
            <a:r>
              <a:rPr lang="en-IN" dirty="0">
                <a:solidFill>
                  <a:srgbClr val="FF0000"/>
                </a:solidFill>
              </a:rPr>
              <a:t>Synapse: </a:t>
            </a:r>
            <a:r>
              <a:rPr lang="en-IN" dirty="0"/>
              <a:t>point of connection to other neurons</a:t>
            </a:r>
          </a:p>
          <a:p>
            <a:pPr>
              <a:buFont typeface="Arial" panose="020B0604020202020204" pitchFamily="34" charset="0"/>
              <a:buChar char="•"/>
            </a:pPr>
            <a:r>
              <a:rPr lang="en-IN" dirty="0">
                <a:solidFill>
                  <a:srgbClr val="FF0000"/>
                </a:solidFill>
              </a:rPr>
              <a:t>Soma: </a:t>
            </a:r>
            <a:r>
              <a:rPr lang="en-IN" dirty="0"/>
              <a:t>processes the information</a:t>
            </a:r>
          </a:p>
          <a:p>
            <a:pPr>
              <a:buFont typeface="Arial" panose="020B0604020202020204" pitchFamily="34" charset="0"/>
              <a:buChar char="•"/>
            </a:pPr>
            <a:r>
              <a:rPr lang="en-IN" dirty="0">
                <a:solidFill>
                  <a:srgbClr val="FF0000"/>
                </a:solidFill>
              </a:rPr>
              <a:t>Axon: </a:t>
            </a:r>
            <a:r>
              <a:rPr lang="en-IN" dirty="0"/>
              <a:t>transmits the output of this neuron</a:t>
            </a:r>
          </a:p>
          <a:p>
            <a:pPr>
              <a:buFont typeface="Arial" panose="020B0604020202020204" pitchFamily="34" charset="0"/>
              <a:buChar char="•"/>
            </a:pPr>
            <a:r>
              <a:rPr lang="en-IN" dirty="0"/>
              <a:t>An average brain has 100 billion neurons </a:t>
            </a:r>
          </a:p>
          <a:p>
            <a:pPr>
              <a:buFont typeface="Arial" panose="020B0604020202020204" pitchFamily="34" charset="0"/>
              <a:buChar char="•"/>
            </a:pPr>
            <a:r>
              <a:rPr lang="en-IN" dirty="0"/>
              <a:t>A neuron fires only when it has a value greater than the threshold</a:t>
            </a:r>
          </a:p>
          <a:p>
            <a:pPr>
              <a:buFont typeface="Arial" panose="020B0604020202020204" pitchFamily="34" charset="0"/>
              <a:buChar char="•"/>
            </a:pPr>
            <a:r>
              <a:rPr lang="en-IN" dirty="0"/>
              <a:t>The neurons are present in hierarchical manner</a:t>
            </a:r>
          </a:p>
        </p:txBody>
      </p:sp>
    </p:spTree>
    <p:extLst>
      <p:ext uri="{BB962C8B-B14F-4D97-AF65-F5344CB8AC3E}">
        <p14:creationId xmlns:p14="http://schemas.microsoft.com/office/powerpoint/2010/main" val="4039167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5F5BC-8FE2-4890-8A09-100B94FD8637}"/>
              </a:ext>
            </a:extLst>
          </p:cNvPr>
          <p:cNvSpPr>
            <a:spLocks noGrp="1"/>
          </p:cNvSpPr>
          <p:nvPr>
            <p:ph type="title"/>
          </p:nvPr>
        </p:nvSpPr>
        <p:spPr>
          <a:xfrm>
            <a:off x="1097280" y="227988"/>
            <a:ext cx="10058400" cy="1450757"/>
          </a:xfrm>
        </p:spPr>
        <p:txBody>
          <a:bodyPr>
            <a:normAutofit/>
          </a:bodyPr>
          <a:lstStyle/>
          <a:p>
            <a:r>
              <a:rPr lang="en-IN" sz="4000" dirty="0"/>
              <a:t>Basic example how neurons work in the brain</a:t>
            </a:r>
          </a:p>
        </p:txBody>
      </p:sp>
      <p:pic>
        <p:nvPicPr>
          <p:cNvPr id="6" name="Content Placeholder 5">
            <a:extLst>
              <a:ext uri="{FF2B5EF4-FFF2-40B4-BE49-F238E27FC236}">
                <a16:creationId xmlns:a16="http://schemas.microsoft.com/office/drawing/2014/main" id="{2F0CE75D-8FBE-493B-A187-FB3517B6631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rot="5400000">
            <a:off x="153029" y="2751808"/>
            <a:ext cx="4072184" cy="2368215"/>
          </a:xfrm>
        </p:spPr>
      </p:pic>
      <p:sp>
        <p:nvSpPr>
          <p:cNvPr id="4" name="Content Placeholder 3">
            <a:extLst>
              <a:ext uri="{FF2B5EF4-FFF2-40B4-BE49-F238E27FC236}">
                <a16:creationId xmlns:a16="http://schemas.microsoft.com/office/drawing/2014/main" id="{CD29AD5F-EB27-464D-ABF4-9339926D77C0}"/>
              </a:ext>
            </a:extLst>
          </p:cNvPr>
          <p:cNvSpPr>
            <a:spLocks noGrp="1"/>
          </p:cNvSpPr>
          <p:nvPr>
            <p:ph sz="half" idx="2"/>
          </p:nvPr>
        </p:nvSpPr>
        <p:spPr>
          <a:xfrm>
            <a:off x="3373229" y="1825624"/>
            <a:ext cx="7980571" cy="4766469"/>
          </a:xfrm>
        </p:spPr>
        <p:txBody>
          <a:bodyPr>
            <a:normAutofit/>
          </a:bodyPr>
          <a:lstStyle/>
          <a:p>
            <a:pPr marL="457200" indent="-457200">
              <a:buFont typeface="+mj-lt"/>
              <a:buAutoNum type="arabicPeriod"/>
            </a:pPr>
            <a:r>
              <a:rPr lang="en-IN" dirty="0"/>
              <a:t>Eyes and ears are the sensory organs that receive the input</a:t>
            </a:r>
          </a:p>
          <a:p>
            <a:pPr marL="457200" indent="-457200">
              <a:buFont typeface="+mj-lt"/>
              <a:buAutoNum type="arabicPeriod"/>
            </a:pPr>
            <a:r>
              <a:rPr lang="en-IN" dirty="0"/>
              <a:t>Organs relay information to the lowest layer of the neurons</a:t>
            </a:r>
          </a:p>
          <a:p>
            <a:pPr marL="457200" indent="-457200">
              <a:buFont typeface="+mj-lt"/>
              <a:buAutoNum type="arabicPeriod"/>
            </a:pPr>
            <a:r>
              <a:rPr lang="en-IN" dirty="0"/>
              <a:t>Only some of the neurons fire that are directly connected to the sensory organs </a:t>
            </a:r>
          </a:p>
          <a:p>
            <a:pPr marL="457200" indent="-457200">
              <a:buFont typeface="+mj-lt"/>
              <a:buAutoNum type="arabicPeriod"/>
            </a:pPr>
            <a:r>
              <a:rPr lang="en-IN" dirty="0"/>
              <a:t>Then these neurons may fire other neurons that are connected to them and the process continues until the dog is recognized</a:t>
            </a:r>
          </a:p>
          <a:p>
            <a:pPr marL="0" indent="0">
              <a:buNone/>
            </a:pPr>
            <a:r>
              <a:rPr lang="en-IN" dirty="0"/>
              <a:t>Note: Only those neurons are fired that have some contribution towards recognizing the features of the dog </a:t>
            </a:r>
          </a:p>
        </p:txBody>
      </p:sp>
    </p:spTree>
    <p:extLst>
      <p:ext uri="{BB962C8B-B14F-4D97-AF65-F5344CB8AC3E}">
        <p14:creationId xmlns:p14="http://schemas.microsoft.com/office/powerpoint/2010/main" val="3587517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997D-ED4E-4F9B-9233-7414782A4E39}"/>
              </a:ext>
            </a:extLst>
          </p:cNvPr>
          <p:cNvSpPr>
            <a:spLocks noGrp="1"/>
          </p:cNvSpPr>
          <p:nvPr>
            <p:ph type="title"/>
          </p:nvPr>
        </p:nvSpPr>
        <p:spPr/>
        <p:txBody>
          <a:bodyPr>
            <a:normAutofit/>
          </a:bodyPr>
          <a:lstStyle/>
          <a:p>
            <a:r>
              <a:rPr lang="en-IN" dirty="0"/>
              <a:t>Very basic example how neurons work in the brain</a:t>
            </a:r>
          </a:p>
        </p:txBody>
      </p:sp>
      <p:pic>
        <p:nvPicPr>
          <p:cNvPr id="6" name="Content Placeholder 5">
            <a:extLst>
              <a:ext uri="{FF2B5EF4-FFF2-40B4-BE49-F238E27FC236}">
                <a16:creationId xmlns:a16="http://schemas.microsoft.com/office/drawing/2014/main" id="{CC90D023-0A3B-4E46-90DC-DEB0490B106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rot="5400000">
            <a:off x="422135" y="2580593"/>
            <a:ext cx="4150229" cy="2640296"/>
          </a:xfrm>
        </p:spPr>
      </p:pic>
      <p:sp>
        <p:nvSpPr>
          <p:cNvPr id="4" name="Content Placeholder 3">
            <a:extLst>
              <a:ext uri="{FF2B5EF4-FFF2-40B4-BE49-F238E27FC236}">
                <a16:creationId xmlns:a16="http://schemas.microsoft.com/office/drawing/2014/main" id="{1D3D1A49-272A-4631-BD8B-A14E16BA7B94}"/>
              </a:ext>
            </a:extLst>
          </p:cNvPr>
          <p:cNvSpPr>
            <a:spLocks noGrp="1"/>
          </p:cNvSpPr>
          <p:nvPr>
            <p:ph sz="half" idx="2"/>
          </p:nvPr>
        </p:nvSpPr>
        <p:spPr>
          <a:xfrm>
            <a:off x="4377128" y="1825625"/>
            <a:ext cx="6976672" cy="4351338"/>
          </a:xfrm>
        </p:spPr>
        <p:txBody>
          <a:bodyPr>
            <a:normAutofit/>
          </a:bodyPr>
          <a:lstStyle/>
          <a:p>
            <a:pPr>
              <a:buFont typeface="Arial" panose="020B0604020202020204" pitchFamily="34" charset="0"/>
              <a:buChar char="•"/>
            </a:pPr>
            <a:r>
              <a:rPr lang="en-IN" dirty="0"/>
              <a:t>The neurons are present in hierarchical manner and are the processing units of the human brain</a:t>
            </a:r>
          </a:p>
          <a:p>
            <a:pPr>
              <a:buFont typeface="Arial" panose="020B0604020202020204" pitchFamily="34" charset="0"/>
              <a:buChar char="•"/>
            </a:pPr>
            <a:r>
              <a:rPr lang="en-IN" dirty="0"/>
              <a:t>There is a massively parallel interconnected network of neurons</a:t>
            </a:r>
          </a:p>
          <a:p>
            <a:pPr>
              <a:buFont typeface="Arial" panose="020B0604020202020204" pitchFamily="34" charset="0"/>
              <a:buChar char="•"/>
            </a:pPr>
            <a:r>
              <a:rPr lang="en-IN" dirty="0"/>
              <a:t>Each neuron performs a certain role and responds to a certain stimulus</a:t>
            </a:r>
          </a:p>
          <a:p>
            <a:pPr>
              <a:buFont typeface="Arial" panose="020B0604020202020204" pitchFamily="34" charset="0"/>
              <a:buChar char="•"/>
            </a:pPr>
            <a:r>
              <a:rPr lang="en-IN" dirty="0"/>
              <a:t>The neurons in the next layers are fired if the values they are receiving is greater than a threshold value</a:t>
            </a:r>
          </a:p>
          <a:p>
            <a:pPr>
              <a:buFont typeface="Arial" panose="020B0604020202020204" pitchFamily="34" charset="0"/>
              <a:buChar char="•"/>
            </a:pPr>
            <a:r>
              <a:rPr lang="en-IN" dirty="0"/>
              <a:t>At every layer some information is processed and the next layer neurons are fired to find new features until the dog is recognized</a:t>
            </a:r>
          </a:p>
        </p:txBody>
      </p:sp>
    </p:spTree>
    <p:extLst>
      <p:ext uri="{BB962C8B-B14F-4D97-AF65-F5344CB8AC3E}">
        <p14:creationId xmlns:p14="http://schemas.microsoft.com/office/powerpoint/2010/main" val="55871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A3DF-1AA9-41EB-B9D9-5A86F4AB19A8}"/>
              </a:ext>
            </a:extLst>
          </p:cNvPr>
          <p:cNvSpPr>
            <a:spLocks noGrp="1"/>
          </p:cNvSpPr>
          <p:nvPr>
            <p:ph type="title"/>
          </p:nvPr>
        </p:nvSpPr>
        <p:spPr/>
        <p:txBody>
          <a:bodyPr>
            <a:normAutofit/>
          </a:bodyPr>
          <a:lstStyle/>
          <a:p>
            <a:r>
              <a:rPr lang="en-IN" dirty="0"/>
              <a:t>Applications</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793" r="4878"/>
          <a:stretch/>
        </p:blipFill>
        <p:spPr bwMode="auto">
          <a:xfrm>
            <a:off x="1617786" y="2133600"/>
            <a:ext cx="8686800" cy="4021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2930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A3DF-1AA9-41EB-B9D9-5A86F4AB19A8}"/>
              </a:ext>
            </a:extLst>
          </p:cNvPr>
          <p:cNvSpPr>
            <a:spLocks noGrp="1"/>
          </p:cNvSpPr>
          <p:nvPr>
            <p:ph type="title"/>
          </p:nvPr>
        </p:nvSpPr>
        <p:spPr/>
        <p:txBody>
          <a:bodyPr>
            <a:normAutofit/>
          </a:bodyPr>
          <a:lstStyle/>
          <a:p>
            <a:r>
              <a:rPr lang="en-IN" dirty="0"/>
              <a:t>Applications</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23" r="1123" b="9141"/>
          <a:stretch/>
        </p:blipFill>
        <p:spPr bwMode="auto">
          <a:xfrm>
            <a:off x="1582615" y="1781908"/>
            <a:ext cx="8675078" cy="4360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224629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2997</TotalTime>
  <Words>1578</Words>
  <Application>Microsoft Office PowerPoint</Application>
  <PresentationFormat>Widescreen</PresentationFormat>
  <Paragraphs>196</Paragraphs>
  <Slides>34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Book Antiqua</vt:lpstr>
      <vt:lpstr>Calibri</vt:lpstr>
      <vt:lpstr>Calibri Light</vt:lpstr>
      <vt:lpstr>Cambria Math</vt:lpstr>
      <vt:lpstr>Symbol</vt:lpstr>
      <vt:lpstr>Tahoma</vt:lpstr>
      <vt:lpstr>Times New Roman</vt:lpstr>
      <vt:lpstr>Retrospect</vt:lpstr>
      <vt:lpstr>Neural Networks</vt:lpstr>
      <vt:lpstr>Contents</vt:lpstr>
      <vt:lpstr>Inspiration - The Human Brain</vt:lpstr>
      <vt:lpstr>Features of the Human Brain</vt:lpstr>
      <vt:lpstr>Biological Neuron</vt:lpstr>
      <vt:lpstr>Basic example how neurons work in the brain</vt:lpstr>
      <vt:lpstr>Very basic example how neurons work in the brain</vt:lpstr>
      <vt:lpstr>Applications</vt:lpstr>
      <vt:lpstr>Applications</vt:lpstr>
      <vt:lpstr>An artificial neuron is based on the same principle </vt:lpstr>
      <vt:lpstr>History of Artificial Neuron</vt:lpstr>
      <vt:lpstr>McCulloch-Pitt neuron</vt:lpstr>
      <vt:lpstr>An Example</vt:lpstr>
      <vt:lpstr>Features of McCulloch Neuron</vt:lpstr>
      <vt:lpstr>Linear separability</vt:lpstr>
      <vt:lpstr>Example: 2 input OR function</vt:lpstr>
      <vt:lpstr>OR with more than 2 inputs</vt:lpstr>
      <vt:lpstr>Conclusion</vt:lpstr>
      <vt:lpstr>Artificial Neuron- Perceptron </vt:lpstr>
      <vt:lpstr>Single Perceptron</vt:lpstr>
      <vt:lpstr>Perceptrons:</vt:lpstr>
      <vt:lpstr>Why we need Activation functions</vt:lpstr>
      <vt:lpstr>Activation functions for units</vt:lpstr>
      <vt:lpstr>Multi- Layer Perceptron</vt:lpstr>
      <vt:lpstr>Multi-Layer Perceptron</vt:lpstr>
      <vt:lpstr>EXAMPLE of Neural Network</vt:lpstr>
      <vt:lpstr>Example </vt:lpstr>
      <vt:lpstr>Example </vt:lpstr>
      <vt:lpstr>Example </vt:lpstr>
      <vt:lpstr>Example </vt:lpstr>
      <vt:lpstr>Example </vt:lpstr>
      <vt:lpstr>Example </vt:lpstr>
      <vt:lpstr>Shallow Networks</vt:lpstr>
      <vt:lpstr>Shallow to Deep Networks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NAVNEET KALEKA</dc:creator>
  <cp:lastModifiedBy>PRAKASH SRIVASTAVA</cp:lastModifiedBy>
  <cp:revision>334</cp:revision>
  <dcterms:created xsi:type="dcterms:W3CDTF">2019-11-19T05:35:38Z</dcterms:created>
  <dcterms:modified xsi:type="dcterms:W3CDTF">2021-10-07T10:38:23Z</dcterms:modified>
</cp:coreProperties>
</file>